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55"/>
  </p:notesMasterIdLst>
  <p:handoutMasterIdLst>
    <p:handoutMasterId r:id="rId56"/>
  </p:handoutMasterIdLst>
  <p:sldIdLst>
    <p:sldId id="547" r:id="rId2"/>
    <p:sldId id="550" r:id="rId3"/>
    <p:sldId id="558" r:id="rId4"/>
    <p:sldId id="694" r:id="rId5"/>
    <p:sldId id="705" r:id="rId6"/>
    <p:sldId id="733" r:id="rId7"/>
    <p:sldId id="734" r:id="rId8"/>
    <p:sldId id="691" r:id="rId9"/>
    <p:sldId id="735" r:id="rId10"/>
    <p:sldId id="706" r:id="rId11"/>
    <p:sldId id="707" r:id="rId12"/>
    <p:sldId id="708" r:id="rId13"/>
    <p:sldId id="710" r:id="rId14"/>
    <p:sldId id="711" r:id="rId15"/>
    <p:sldId id="712" r:id="rId16"/>
    <p:sldId id="720" r:id="rId17"/>
    <p:sldId id="721" r:id="rId18"/>
    <p:sldId id="722" r:id="rId19"/>
    <p:sldId id="723" r:id="rId20"/>
    <p:sldId id="724" r:id="rId21"/>
    <p:sldId id="713" r:id="rId22"/>
    <p:sldId id="714" r:id="rId23"/>
    <p:sldId id="715" r:id="rId24"/>
    <p:sldId id="716" r:id="rId25"/>
    <p:sldId id="717" r:id="rId26"/>
    <p:sldId id="718" r:id="rId27"/>
    <p:sldId id="725" r:id="rId28"/>
    <p:sldId id="728" r:id="rId29"/>
    <p:sldId id="736" r:id="rId30"/>
    <p:sldId id="726" r:id="rId31"/>
    <p:sldId id="727" r:id="rId32"/>
    <p:sldId id="729" r:id="rId33"/>
    <p:sldId id="730" r:id="rId34"/>
    <p:sldId id="731" r:id="rId35"/>
    <p:sldId id="737" r:id="rId36"/>
    <p:sldId id="738" r:id="rId37"/>
    <p:sldId id="732" r:id="rId38"/>
    <p:sldId id="749" r:id="rId39"/>
    <p:sldId id="740" r:id="rId40"/>
    <p:sldId id="742" r:id="rId41"/>
    <p:sldId id="745" r:id="rId42"/>
    <p:sldId id="747" r:id="rId43"/>
    <p:sldId id="741" r:id="rId44"/>
    <p:sldId id="743" r:id="rId45"/>
    <p:sldId id="739" r:id="rId46"/>
    <p:sldId id="748" r:id="rId47"/>
    <p:sldId id="750" r:id="rId48"/>
    <p:sldId id="751" r:id="rId49"/>
    <p:sldId id="562" r:id="rId50"/>
    <p:sldId id="554" r:id="rId51"/>
    <p:sldId id="752" r:id="rId52"/>
    <p:sldId id="552" r:id="rId53"/>
    <p:sldId id="553" r:id="rId5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1" autoAdjust="0"/>
    <p:restoredTop sz="94660"/>
  </p:normalViewPr>
  <p:slideViewPr>
    <p:cSldViewPr>
      <p:cViewPr varScale="1">
        <p:scale>
          <a:sx n="85" d="100"/>
          <a:sy n="85" d="100"/>
        </p:scale>
        <p:origin x="1002" y="1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Classes, encapsulation and constructors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3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3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2" Type="http://schemas.microsoft.com/office/2007/relationships/media" Target="../media/media40.m4a"/><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2" Type="http://schemas.microsoft.com/office/2007/relationships/media" Target="../media/media42.m4a"/><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4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4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4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audio" Target="../media/media48.m4a"/><Relationship Id="rId2" Type="http://schemas.microsoft.com/office/2007/relationships/media" Target="../media/media48.m4a"/><Relationship Id="rId1" Type="http://schemas.openxmlformats.org/officeDocument/2006/relationships/tags" Target="../tags/tag4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Classes, encapsulation and constructors</a:t>
            </a:r>
            <a:endParaRPr lang="en-CA" dirty="0">
              <a:latin typeface="Consolas" panose="020B0609020204030204" pitchFamily="49" charset="0"/>
              <a:cs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FD2B98A7-54A3-4DE8-AFF4-05C0D0D607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6959"/>
    </mc:Choice>
    <mc:Fallback xmlns="">
      <p:transition spd="slow" advTm="1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Problem:</a:t>
            </a:r>
          </a:p>
          <a:p>
            <a:pPr lvl="1"/>
            <a:r>
              <a:rPr lang="en-US" dirty="0"/>
              <a:t>The default value is exactly what we don’t want for our</a:t>
            </a:r>
            <a:br>
              <a:rPr lang="en-US" dirty="0"/>
            </a:br>
            <a:r>
              <a:rPr lang="en-US" dirty="0"/>
              <a:t>rational number class:</a:t>
            </a:r>
          </a:p>
          <a:p>
            <a:pPr lvl="2"/>
            <a:r>
              <a:rPr lang="en-US" dirty="0"/>
              <a:t>The default denominator is </a:t>
            </a:r>
            <a:r>
              <a:rPr lang="en-US" dirty="0">
                <a:latin typeface="Consolas" panose="020B0609020204030204" pitchFamily="49" charset="0"/>
              </a:rPr>
              <a:t>0</a:t>
            </a:r>
            <a:endParaRPr lang="en-US" dirty="0"/>
          </a:p>
          <a:p>
            <a:pPr lvl="1"/>
            <a:endParaRPr lang="en-US" dirty="0"/>
          </a:p>
          <a:p>
            <a:r>
              <a:rPr lang="en-US" dirty="0"/>
              <a:t>If we want anything else than the default values,</a:t>
            </a:r>
            <a:br>
              <a:rPr lang="en-US" dirty="0"/>
            </a:br>
            <a:r>
              <a:rPr lang="en-US" dirty="0"/>
              <a:t>	we must define a </a:t>
            </a:r>
            <a:r>
              <a:rPr lang="en-US" i="1" dirty="0"/>
              <a:t>constructor</a:t>
            </a:r>
            <a:r>
              <a:rPr lang="en-US" dirty="0"/>
              <a:t> that initializes an object</a:t>
            </a:r>
          </a:p>
        </p:txBody>
      </p:sp>
      <p:pic>
        <p:nvPicPr>
          <p:cNvPr id="5" name="Audio 4">
            <a:hlinkClick r:id="" action="ppaction://media"/>
            <a:extLst>
              <a:ext uri="{FF2B5EF4-FFF2-40B4-BE49-F238E27FC236}">
                <a16:creationId xmlns:a16="http://schemas.microsoft.com/office/drawing/2014/main" id="{1881899A-714D-4BBB-932B-2E83B22A571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7437438"/>
      </p:ext>
    </p:extLst>
  </p:cSld>
  <p:clrMapOvr>
    <a:masterClrMapping/>
  </p:clrMapOvr>
  <mc:AlternateContent xmlns:mc="http://schemas.openxmlformats.org/markup-compatibility/2006" xmlns:p14="http://schemas.microsoft.com/office/powerpoint/2010/main">
    <mc:Choice Requires="p14">
      <p:transition spd="slow" p14:dur="2000" advTm="34965"/>
    </mc:Choice>
    <mc:Fallback xmlns="">
      <p:transition spd="slow" advTm="3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The constructor is not like other member functions:</a:t>
            </a:r>
          </a:p>
          <a:p>
            <a:pPr lvl="1"/>
            <a:r>
              <a:rPr lang="en-US" dirty="0"/>
              <a:t>A constructor has the same name as the class</a:t>
            </a:r>
          </a:p>
          <a:p>
            <a:pPr lvl="1"/>
            <a:r>
              <a:rPr lang="en-US" dirty="0"/>
              <a:t>It is never explicitly called by a user, its call is scheduled by the compiler</a:t>
            </a:r>
          </a:p>
          <a:p>
            <a:pPr lvl="1"/>
            <a:r>
              <a:rPr lang="en-US" dirty="0"/>
              <a:t>A constructor has no return value</a:t>
            </a:r>
          </a:p>
          <a:p>
            <a:pPr marL="1314450" lvl="3" indent="0">
              <a:buNone/>
            </a:pPr>
            <a:r>
              <a:rPr lang="en-US" sz="1500" dirty="0">
                <a:latin typeface="Consolas" panose="020B0609020204030204" pitchFamily="49" charset="0"/>
              </a:rPr>
              <a:t>class Rational {</a:t>
            </a:r>
          </a:p>
          <a:p>
            <a:pPr marL="1314450" lvl="3" indent="0">
              <a:buNone/>
            </a:pPr>
            <a:r>
              <a:rPr lang="en-US" sz="1500" dirty="0">
                <a:latin typeface="Consolas" panose="020B0609020204030204" pitchFamily="49" charset="0"/>
              </a:rPr>
              <a:t>    public:</a:t>
            </a:r>
          </a:p>
          <a:p>
            <a:pPr marL="1314450" lvl="3" indent="0">
              <a:buNone/>
            </a:pPr>
            <a:r>
              <a:rPr lang="en-US" sz="1500" dirty="0">
                <a:latin typeface="Consolas" panose="020B0609020204030204" pitchFamily="49" charset="0"/>
              </a:rPr>
              <a:t>        // Constructors</a:t>
            </a:r>
          </a:p>
          <a:p>
            <a:pPr marL="1314450" lvl="3" indent="0">
              <a:buNone/>
            </a:pPr>
            <a:r>
              <a:rPr lang="en-US" sz="1500" dirty="0">
                <a:latin typeface="Consolas" panose="020B0609020204030204" pitchFamily="49" charset="0"/>
              </a:rPr>
              <a:t>        Rational();</a:t>
            </a:r>
          </a:p>
          <a:p>
            <a:pPr marL="1314450" lvl="3" indent="0">
              <a:buNone/>
            </a:pPr>
            <a:r>
              <a:rPr lang="en-US" sz="1500" dirty="0">
                <a:latin typeface="Consolas" panose="020B0609020204030204" pitchFamily="49" charset="0"/>
              </a:rPr>
              <a:t>    private:</a:t>
            </a:r>
          </a:p>
          <a:p>
            <a:pPr marL="1314450" lvl="3" indent="0">
              <a:buNone/>
            </a:pPr>
            <a:r>
              <a:rPr lang="en-US" sz="1500" dirty="0">
                <a:latin typeface="Consolas" panose="020B0609020204030204" pitchFamily="49" charset="0"/>
              </a:rPr>
              <a:t>        int </a:t>
            </a:r>
            <a:r>
              <a:rPr lang="en-US" sz="1500" dirty="0" err="1">
                <a:latin typeface="Consolas" panose="020B0609020204030204" pitchFamily="49" charset="0"/>
              </a:rPr>
              <a:t>numer</a:t>
            </a:r>
            <a:r>
              <a:rPr lang="en-US" sz="1500" dirty="0">
                <a:latin typeface="Consolas" panose="020B0609020204030204" pitchFamily="49" charset="0"/>
              </a:rPr>
              <a:t>_;</a:t>
            </a:r>
          </a:p>
          <a:p>
            <a:pPr marL="1314450" lvl="3" indent="0">
              <a:buNone/>
            </a:pPr>
            <a:r>
              <a:rPr lang="en-US" sz="1500" dirty="0">
                <a:latin typeface="Consolas" panose="020B0609020204030204" pitchFamily="49" charset="0"/>
              </a:rPr>
              <a:t>        int </a:t>
            </a:r>
            <a:r>
              <a:rPr lang="en-US" sz="1500" dirty="0" err="1">
                <a:latin typeface="Consolas" panose="020B0609020204030204" pitchFamily="49" charset="0"/>
              </a:rPr>
              <a:t>denom</a:t>
            </a:r>
            <a:r>
              <a:rPr lang="en-US" sz="1500" dirty="0">
                <a:latin typeface="Consolas" panose="020B0609020204030204" pitchFamily="49" charset="0"/>
              </a:rPr>
              <a:t>_;</a:t>
            </a:r>
          </a:p>
          <a:p>
            <a:pPr marL="1314450" lvl="3" indent="0">
              <a:buNone/>
            </a:pPr>
            <a:r>
              <a:rPr lang="en-US" sz="1500" dirty="0">
                <a:latin typeface="Consolas" panose="020B0609020204030204" pitchFamily="49" charset="0"/>
              </a:rPr>
              <a:t>};</a:t>
            </a:r>
          </a:p>
          <a:p>
            <a:pPr marL="1314450" lvl="3" indent="0">
              <a:buNone/>
            </a:pPr>
            <a:r>
              <a:rPr lang="en-US" sz="1500" dirty="0">
                <a:latin typeface="Consolas" panose="020B0609020204030204" pitchFamily="49" charset="0"/>
              </a:rPr>
              <a:t>Rational::Rational():</a:t>
            </a:r>
          </a:p>
          <a:p>
            <a:pPr marL="1314450" lvl="3" indent="0">
              <a:buNone/>
            </a:pPr>
            <a:r>
              <a:rPr lang="en-US" sz="1500" dirty="0" err="1">
                <a:latin typeface="Consolas" panose="020B0609020204030204" pitchFamily="49" charset="0"/>
              </a:rPr>
              <a:t>numer</a:t>
            </a:r>
            <a:r>
              <a:rPr lang="en-US" sz="1500" dirty="0">
                <a:latin typeface="Consolas" panose="020B0609020204030204" pitchFamily="49" charset="0"/>
              </a:rPr>
              <a:t>_{0},</a:t>
            </a:r>
          </a:p>
          <a:p>
            <a:pPr marL="1314450" lvl="3" indent="0">
              <a:buNone/>
            </a:pPr>
            <a:r>
              <a:rPr lang="en-US" sz="1500" dirty="0" err="1">
                <a:latin typeface="Consolas" panose="020B0609020204030204" pitchFamily="49" charset="0"/>
              </a:rPr>
              <a:t>denom</a:t>
            </a:r>
            <a:r>
              <a:rPr lang="en-US" sz="1500" dirty="0">
                <a:latin typeface="Consolas" panose="020B0609020204030204" pitchFamily="49" charset="0"/>
              </a:rPr>
              <a:t>_{1} {</a:t>
            </a:r>
          </a:p>
          <a:p>
            <a:pPr marL="1314450" lvl="3" indent="0">
              <a:buNone/>
            </a:pPr>
            <a:r>
              <a:rPr lang="en-US" sz="1500" dirty="0">
                <a:latin typeface="Consolas" panose="020B0609020204030204" pitchFamily="49" charset="0"/>
              </a:rPr>
              <a:t>    // Empty constructor--all member variables</a:t>
            </a:r>
          </a:p>
          <a:p>
            <a:pPr marL="1314450" lvl="3" indent="0">
              <a:buNone/>
            </a:pPr>
            <a:r>
              <a:rPr lang="en-US" sz="1500" dirty="0">
                <a:latin typeface="Consolas" panose="020B0609020204030204" pitchFamily="49" charset="0"/>
              </a:rPr>
              <a:t>    // are simply initialized</a:t>
            </a:r>
          </a:p>
          <a:p>
            <a:pPr marL="1314450" lvl="3" indent="0">
              <a:buNone/>
            </a:pPr>
            <a:r>
              <a:rPr lang="en-US" sz="15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BE5572FF-9DFC-4F0A-8218-0B4BEC6BB3D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29815870"/>
      </p:ext>
    </p:extLst>
  </p:cSld>
  <p:clrMapOvr>
    <a:masterClrMapping/>
  </p:clrMapOvr>
  <mc:AlternateContent xmlns:mc="http://schemas.openxmlformats.org/markup-compatibility/2006" xmlns:p14="http://schemas.microsoft.com/office/powerpoint/2010/main">
    <mc:Choice Requires="p14">
      <p:transition spd="slow" p14:dur="2000" advTm="86219"/>
    </mc:Choice>
    <mc:Fallback xmlns="">
      <p:transition spd="slow" advTm="86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Like all other functions, constructors must be declared and defined</a:t>
            </a:r>
          </a:p>
          <a:p>
            <a:pPr lvl="1"/>
            <a:r>
              <a:rPr lang="en-US" dirty="0"/>
              <a:t>The constructor declaration is in the class definition</a:t>
            </a:r>
          </a:p>
          <a:p>
            <a:pPr marL="457200" lvl="1" indent="0">
              <a:buNone/>
            </a:pPr>
            <a:r>
              <a:rPr lang="en-US" dirty="0"/>
              <a:t>		</a:t>
            </a:r>
            <a:r>
              <a:rPr lang="en-US" dirty="0">
                <a:latin typeface="Consolas" panose="020B0609020204030204" pitchFamily="49" charset="0"/>
              </a:rPr>
              <a:t>Rational();</a:t>
            </a:r>
          </a:p>
          <a:p>
            <a:pPr lvl="1"/>
            <a:r>
              <a:rPr lang="en-US" dirty="0"/>
              <a:t>The constructor definition appears after the class definition</a:t>
            </a:r>
          </a:p>
          <a:p>
            <a:endParaRPr lang="en-US" dirty="0"/>
          </a:p>
          <a:p>
            <a:pPr marL="1314450" lvl="3" indent="0">
              <a:buNone/>
            </a:pPr>
            <a:endParaRPr lang="en-US" sz="1800" dirty="0">
              <a:latin typeface="Consolas" panose="020B0609020204030204" pitchFamily="49" charset="0"/>
            </a:endParaRPr>
          </a:p>
          <a:p>
            <a:pPr marL="457200" lvl="1" indent="0">
              <a:buNone/>
            </a:pPr>
            <a:endParaRPr lang="en-US" dirty="0"/>
          </a:p>
          <a:p>
            <a:pPr marL="1314450" lvl="3" indent="0">
              <a:buNone/>
            </a:pPr>
            <a:endParaRPr lang="en-US" sz="1800" dirty="0">
              <a:latin typeface="Consolas" panose="020B0609020204030204" pitchFamily="49" charset="0"/>
            </a:endParaRPr>
          </a:p>
        </p:txBody>
      </p:sp>
      <p:sp>
        <p:nvSpPr>
          <p:cNvPr id="6" name="TextBox 5">
            <a:extLst>
              <a:ext uri="{FF2B5EF4-FFF2-40B4-BE49-F238E27FC236}">
                <a16:creationId xmlns:a16="http://schemas.microsoft.com/office/drawing/2014/main" id="{B7B39452-EE3A-46E8-99A9-F11CF7659FA3}"/>
              </a:ext>
            </a:extLst>
          </p:cNvPr>
          <p:cNvSpPr txBox="1"/>
          <p:nvPr/>
        </p:nvSpPr>
        <p:spPr>
          <a:xfrm>
            <a:off x="1835696" y="3212976"/>
            <a:ext cx="6912768" cy="1754326"/>
          </a:xfrm>
          <a:prstGeom prst="rect">
            <a:avLst/>
          </a:prstGeom>
          <a:noFill/>
        </p:spPr>
        <p:txBody>
          <a:bodyPr wrap="square">
            <a:spAutoFit/>
          </a:bodyPr>
          <a:lstStyle/>
          <a:p>
            <a:pPr indent="-57150"/>
            <a:r>
              <a:rPr lang="en-US" dirty="0">
                <a:latin typeface="Consolas" panose="020B0609020204030204" pitchFamily="49" charset="0"/>
              </a:rPr>
              <a:t>Rational::Rational():</a:t>
            </a:r>
          </a:p>
          <a:p>
            <a:pPr indent="-57150"/>
            <a:r>
              <a:rPr lang="en-US" dirty="0" err="1">
                <a:latin typeface="Consolas" panose="020B0609020204030204" pitchFamily="49" charset="0"/>
              </a:rPr>
              <a:t>numer</a:t>
            </a:r>
            <a:r>
              <a:rPr lang="en-US" dirty="0">
                <a:latin typeface="Consolas" panose="020B0609020204030204" pitchFamily="49" charset="0"/>
              </a:rPr>
              <a:t>_{0},</a:t>
            </a:r>
          </a:p>
          <a:p>
            <a:pPr indent="-57150"/>
            <a:r>
              <a:rPr lang="en-US" dirty="0" err="1">
                <a:latin typeface="Consolas" panose="020B0609020204030204" pitchFamily="49" charset="0"/>
              </a:rPr>
              <a:t>denom</a:t>
            </a:r>
            <a:r>
              <a:rPr lang="en-US" dirty="0">
                <a:latin typeface="Consolas" panose="020B0609020204030204" pitchFamily="49" charset="0"/>
              </a:rPr>
              <a:t>_{1} {</a:t>
            </a:r>
          </a:p>
          <a:p>
            <a:pPr indent="-57150"/>
            <a:r>
              <a:rPr lang="en-US" dirty="0">
                <a:latin typeface="Consolas" panose="020B0609020204030204" pitchFamily="49" charset="0"/>
              </a:rPr>
              <a:t>    // Empty constructor</a:t>
            </a:r>
          </a:p>
          <a:p>
            <a:pPr indent="-57150"/>
            <a:r>
              <a:rPr lang="en-US" dirty="0">
                <a:latin typeface="Consolas" panose="020B0609020204030204" pitchFamily="49" charset="0"/>
              </a:rPr>
              <a:t>    //  - all member variables are simply initialized</a:t>
            </a:r>
          </a:p>
          <a:p>
            <a:pPr indent="-57150"/>
            <a:r>
              <a:rPr lang="en-US" dirty="0">
                <a:latin typeface="Consolas" panose="020B0609020204030204" pitchFamily="49" charset="0"/>
              </a:rPr>
              <a:t>}</a:t>
            </a:r>
          </a:p>
        </p:txBody>
      </p:sp>
      <p:pic>
        <p:nvPicPr>
          <p:cNvPr id="8" name="Audio 7">
            <a:hlinkClick r:id="" action="ppaction://media"/>
            <a:extLst>
              <a:ext uri="{FF2B5EF4-FFF2-40B4-BE49-F238E27FC236}">
                <a16:creationId xmlns:a16="http://schemas.microsoft.com/office/drawing/2014/main" id="{54ABF1A9-1B72-4EA6-B24E-8592010FAE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23933475"/>
      </p:ext>
    </p:extLst>
  </p:cSld>
  <p:clrMapOvr>
    <a:masterClrMapping/>
  </p:clrMapOvr>
  <mc:AlternateContent xmlns:mc="http://schemas.openxmlformats.org/markup-compatibility/2006" xmlns:p14="http://schemas.microsoft.com/office/powerpoint/2010/main">
    <mc:Choice Requires="p14">
      <p:transition spd="slow" p14:dur="2000" advTm="38270"/>
    </mc:Choice>
    <mc:Fallback xmlns="">
      <p:transition spd="slow" advTm="3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To indicate that this is not the definition of a function named </a:t>
            </a:r>
            <a:r>
              <a:rPr lang="en-US" dirty="0">
                <a:latin typeface="Consolas" panose="020B0609020204030204" pitchFamily="49" charset="0"/>
              </a:rPr>
              <a:t>Rational</a:t>
            </a:r>
            <a:r>
              <a:rPr lang="en-US" dirty="0"/>
              <a:t>,</a:t>
            </a:r>
            <a:br>
              <a:rPr lang="en-US" dirty="0"/>
            </a:br>
            <a:r>
              <a:rPr lang="en-US" dirty="0"/>
              <a:t>but rather the definition of a constructor in the </a:t>
            </a:r>
            <a:r>
              <a:rPr lang="en-US" dirty="0">
                <a:latin typeface="Consolas" panose="020B0609020204030204" pitchFamily="49" charset="0"/>
              </a:rPr>
              <a:t>Rational</a:t>
            </a:r>
            <a:r>
              <a:rPr lang="en-US" dirty="0"/>
              <a:t> class,</a:t>
            </a:r>
            <a:br>
              <a:rPr lang="en-US" dirty="0"/>
            </a:br>
            <a:r>
              <a:rPr lang="en-US" dirty="0"/>
              <a:t>we indicate this by placing </a:t>
            </a:r>
            <a:r>
              <a:rPr lang="en-US" dirty="0">
                <a:latin typeface="Consolas" panose="020B0609020204030204" pitchFamily="49" charset="0"/>
              </a:rPr>
              <a:t>Rational::</a:t>
            </a:r>
            <a:r>
              <a:rPr lang="en-US" dirty="0"/>
              <a:t> before the constructor</a:t>
            </a:r>
            <a:br>
              <a:rPr lang="en-US" dirty="0"/>
            </a:br>
            <a:r>
              <a:rPr lang="en-US" dirty="0"/>
              <a:t>identifier</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If you don’t, the compiler will think you are trying to define</a:t>
            </a:r>
            <a:br>
              <a:rPr lang="en-US" dirty="0"/>
            </a:br>
            <a:r>
              <a:rPr lang="en-US" dirty="0"/>
              <a:t>a function called </a:t>
            </a:r>
            <a:r>
              <a:rPr lang="en-US" dirty="0">
                <a:latin typeface="Consolas" panose="020B0609020204030204" pitchFamily="49" charset="0"/>
              </a:rPr>
              <a:t>Rational()</a:t>
            </a:r>
            <a:r>
              <a:rPr lang="en-US" dirty="0"/>
              <a:t> and will give you an error as </a:t>
            </a:r>
            <a:br>
              <a:rPr lang="en-US" dirty="0"/>
            </a:br>
            <a:r>
              <a:rPr lang="en-US" dirty="0"/>
              <a:t>you didn’t specify a return type</a:t>
            </a:r>
          </a:p>
        </p:txBody>
      </p:sp>
      <p:sp>
        <p:nvSpPr>
          <p:cNvPr id="4" name="TextBox 3">
            <a:extLst>
              <a:ext uri="{FF2B5EF4-FFF2-40B4-BE49-F238E27FC236}">
                <a16:creationId xmlns:a16="http://schemas.microsoft.com/office/drawing/2014/main" id="{9A2CD9D4-732E-4009-B117-1BBD1074943A}"/>
              </a:ext>
            </a:extLst>
          </p:cNvPr>
          <p:cNvSpPr txBox="1"/>
          <p:nvPr/>
        </p:nvSpPr>
        <p:spPr>
          <a:xfrm>
            <a:off x="1835696" y="3212976"/>
            <a:ext cx="6912768" cy="1754326"/>
          </a:xfrm>
          <a:prstGeom prst="rect">
            <a:avLst/>
          </a:prstGeom>
          <a:noFill/>
        </p:spPr>
        <p:txBody>
          <a:bodyPr wrap="square">
            <a:spAutoFit/>
          </a:bodyPr>
          <a:lstStyle/>
          <a:p>
            <a:pPr indent="-57150"/>
            <a:r>
              <a:rPr lang="en-US" dirty="0">
                <a:solidFill>
                  <a:srgbClr val="FF0000"/>
                </a:solidFill>
                <a:latin typeface="Consolas" panose="020B0609020204030204" pitchFamily="49" charset="0"/>
              </a:rPr>
              <a:t>Rational::</a:t>
            </a:r>
            <a:r>
              <a:rPr lang="en-US" dirty="0">
                <a:latin typeface="Consolas" panose="020B0609020204030204" pitchFamily="49" charset="0"/>
              </a:rPr>
              <a:t>Rational():</a:t>
            </a:r>
          </a:p>
          <a:p>
            <a:pPr indent="-57150"/>
            <a:r>
              <a:rPr lang="en-US" dirty="0" err="1">
                <a:latin typeface="Consolas" panose="020B0609020204030204" pitchFamily="49" charset="0"/>
              </a:rPr>
              <a:t>numer</a:t>
            </a:r>
            <a:r>
              <a:rPr lang="en-US" dirty="0">
                <a:latin typeface="Consolas" panose="020B0609020204030204" pitchFamily="49" charset="0"/>
              </a:rPr>
              <a:t>_{0},</a:t>
            </a:r>
          </a:p>
          <a:p>
            <a:pPr indent="-57150"/>
            <a:r>
              <a:rPr lang="en-US" dirty="0" err="1">
                <a:latin typeface="Consolas" panose="020B0609020204030204" pitchFamily="49" charset="0"/>
              </a:rPr>
              <a:t>denom</a:t>
            </a:r>
            <a:r>
              <a:rPr lang="en-US" dirty="0">
                <a:latin typeface="Consolas" panose="020B0609020204030204" pitchFamily="49" charset="0"/>
              </a:rPr>
              <a:t>_{1} {</a:t>
            </a:r>
          </a:p>
          <a:p>
            <a:pPr indent="-57150"/>
            <a:r>
              <a:rPr lang="en-US" dirty="0">
                <a:latin typeface="Consolas" panose="020B0609020204030204" pitchFamily="49" charset="0"/>
              </a:rPr>
              <a:t>    // Empty constructor</a:t>
            </a:r>
          </a:p>
          <a:p>
            <a:pPr indent="-57150"/>
            <a:r>
              <a:rPr lang="en-US" dirty="0">
                <a:latin typeface="Consolas" panose="020B0609020204030204" pitchFamily="49" charset="0"/>
              </a:rPr>
              <a:t>    //  - all member variables are simply initialized</a:t>
            </a:r>
          </a:p>
          <a:p>
            <a:pPr indent="-57150"/>
            <a:r>
              <a:rPr lang="en-US"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F98A98D1-ED13-4CFD-8747-790E5B1D14F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12319735"/>
      </p:ext>
    </p:extLst>
  </p:cSld>
  <p:clrMapOvr>
    <a:masterClrMapping/>
  </p:clrMapOvr>
  <mc:AlternateContent xmlns:mc="http://schemas.openxmlformats.org/markup-compatibility/2006" xmlns:p14="http://schemas.microsoft.com/office/powerpoint/2010/main">
    <mc:Choice Requires="p14">
      <p:transition spd="slow" p14:dur="2000" advTm="59564"/>
    </mc:Choice>
    <mc:Fallback xmlns="">
      <p:transition spd="slow" advTm="5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Next, we have a colon and all member variables together with</a:t>
            </a:r>
            <a:br>
              <a:rPr lang="en-US" dirty="0"/>
            </a:br>
            <a:r>
              <a:rPr lang="en-US" dirty="0"/>
              <a:t>initial values</a:t>
            </a:r>
          </a:p>
          <a:p>
            <a:pPr lvl="1"/>
            <a:r>
              <a:rPr lang="en-US" dirty="0"/>
              <a:t>The order MUST be the same as the they are listed in the</a:t>
            </a:r>
            <a:br>
              <a:rPr lang="en-US" dirty="0"/>
            </a:br>
            <a:r>
              <a:rPr lang="en-US" dirty="0"/>
              <a:t>class definition</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These are the member variables of the object being created</a:t>
            </a:r>
          </a:p>
          <a:p>
            <a:pPr lvl="1"/>
            <a:r>
              <a:rPr lang="en-US" dirty="0"/>
              <a:t>Each member variable will be initialized one at a time</a:t>
            </a:r>
          </a:p>
          <a:p>
            <a:pPr lvl="1"/>
            <a:r>
              <a:rPr lang="en-US" dirty="0"/>
              <a:t>Subsequent member variables can the initial values</a:t>
            </a:r>
            <a:br>
              <a:rPr lang="en-US" dirty="0"/>
            </a:br>
            <a:r>
              <a:rPr lang="en-US" dirty="0"/>
              <a:t>of previous member variables</a:t>
            </a:r>
          </a:p>
        </p:txBody>
      </p:sp>
      <p:sp>
        <p:nvSpPr>
          <p:cNvPr id="4" name="TextBox 3">
            <a:extLst>
              <a:ext uri="{FF2B5EF4-FFF2-40B4-BE49-F238E27FC236}">
                <a16:creationId xmlns:a16="http://schemas.microsoft.com/office/drawing/2014/main" id="{9A2CD9D4-732E-4009-B117-1BBD1074943A}"/>
              </a:ext>
            </a:extLst>
          </p:cNvPr>
          <p:cNvSpPr txBox="1"/>
          <p:nvPr/>
        </p:nvSpPr>
        <p:spPr>
          <a:xfrm>
            <a:off x="1835696" y="3212976"/>
            <a:ext cx="6912768" cy="1754326"/>
          </a:xfrm>
          <a:prstGeom prst="rect">
            <a:avLst/>
          </a:prstGeom>
          <a:noFill/>
        </p:spPr>
        <p:txBody>
          <a:bodyPr wrap="square">
            <a:spAutoFit/>
          </a:bodyPr>
          <a:lstStyle/>
          <a:p>
            <a:pPr indent="-57150"/>
            <a:r>
              <a:rPr lang="en-US" dirty="0">
                <a:latin typeface="Consolas" panose="020B0609020204030204" pitchFamily="49" charset="0"/>
              </a:rPr>
              <a:t>Rational::Rational()</a:t>
            </a:r>
            <a:r>
              <a:rPr lang="en-US" b="1" dirty="0">
                <a:solidFill>
                  <a:srgbClr val="FF0000"/>
                </a:solidFill>
                <a:latin typeface="Consolas" panose="020B0609020204030204" pitchFamily="49" charset="0"/>
              </a:rPr>
              <a:t>:</a:t>
            </a:r>
          </a:p>
          <a:p>
            <a:pPr indent="-57150"/>
            <a:r>
              <a:rPr lang="en-US" dirty="0" err="1">
                <a:solidFill>
                  <a:srgbClr val="FF0000"/>
                </a:solidFill>
                <a:latin typeface="Consolas" panose="020B0609020204030204" pitchFamily="49" charset="0"/>
              </a:rPr>
              <a:t>numer</a:t>
            </a:r>
            <a:r>
              <a:rPr lang="en-US" dirty="0">
                <a:solidFill>
                  <a:srgbClr val="FF0000"/>
                </a:solidFill>
                <a:latin typeface="Consolas" panose="020B0609020204030204" pitchFamily="49" charset="0"/>
              </a:rPr>
              <a:t>_{0},</a:t>
            </a:r>
          </a:p>
          <a:p>
            <a:pPr indent="-57150"/>
            <a:r>
              <a:rPr lang="en-US" dirty="0" err="1">
                <a:solidFill>
                  <a:srgbClr val="FF0000"/>
                </a:solidFill>
                <a:latin typeface="Consolas" panose="020B0609020204030204" pitchFamily="49" charset="0"/>
              </a:rPr>
              <a:t>denom</a:t>
            </a:r>
            <a:r>
              <a:rPr lang="en-US" dirty="0">
                <a:solidFill>
                  <a:srgbClr val="FF0000"/>
                </a:solidFill>
                <a:latin typeface="Consolas" panose="020B0609020204030204" pitchFamily="49" charset="0"/>
              </a:rPr>
              <a:t>_{1} </a:t>
            </a:r>
            <a:r>
              <a:rPr lang="en-US" dirty="0">
                <a:latin typeface="Consolas" panose="020B0609020204030204" pitchFamily="49" charset="0"/>
              </a:rPr>
              <a:t>{</a:t>
            </a:r>
          </a:p>
          <a:p>
            <a:pPr indent="-57150"/>
            <a:r>
              <a:rPr lang="en-US" dirty="0">
                <a:latin typeface="Consolas" panose="020B0609020204030204" pitchFamily="49" charset="0"/>
              </a:rPr>
              <a:t>    // Empty constructor</a:t>
            </a:r>
          </a:p>
          <a:p>
            <a:pPr indent="-57150"/>
            <a:r>
              <a:rPr lang="en-US" dirty="0">
                <a:latin typeface="Consolas" panose="020B0609020204030204" pitchFamily="49" charset="0"/>
              </a:rPr>
              <a:t>    //  - all member variables are simply initialized</a:t>
            </a:r>
          </a:p>
          <a:p>
            <a:pPr indent="-57150"/>
            <a:r>
              <a:rPr lang="en-US" dirty="0">
                <a:latin typeface="Consolas" panose="020B0609020204030204" pitchFamily="49" charset="0"/>
              </a:rPr>
              <a:t>}</a:t>
            </a:r>
          </a:p>
        </p:txBody>
      </p:sp>
      <p:pic>
        <p:nvPicPr>
          <p:cNvPr id="8" name="Audio 7">
            <a:hlinkClick r:id="" action="ppaction://media"/>
            <a:extLst>
              <a:ext uri="{FF2B5EF4-FFF2-40B4-BE49-F238E27FC236}">
                <a16:creationId xmlns:a16="http://schemas.microsoft.com/office/drawing/2014/main" id="{F7F55AFD-BFDB-49AB-90DA-0BCD8B4B41D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7244962"/>
      </p:ext>
    </p:extLst>
  </p:cSld>
  <p:clrMapOvr>
    <a:masterClrMapping/>
  </p:clrMapOvr>
  <mc:AlternateContent xmlns:mc="http://schemas.openxmlformats.org/markup-compatibility/2006" xmlns:p14="http://schemas.microsoft.com/office/powerpoint/2010/main">
    <mc:Choice Requires="p14">
      <p:transition spd="slow" p14:dur="2000" advTm="90816"/>
    </mc:Choice>
    <mc:Fallback xmlns="">
      <p:transition spd="slow" advTm="9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Finally, there is the constructor body</a:t>
            </a:r>
          </a:p>
          <a:p>
            <a:pPr lvl="1"/>
            <a:r>
              <a:rPr lang="en-US" dirty="0"/>
              <a:t>This is a block of code that is executed after all member</a:t>
            </a:r>
            <a:br>
              <a:rPr lang="en-US" dirty="0"/>
            </a:br>
            <a:r>
              <a:rPr lang="en-US" dirty="0"/>
              <a:t>variables are initialized</a:t>
            </a:r>
          </a:p>
          <a:p>
            <a:pPr lvl="1"/>
            <a:r>
              <a:rPr lang="en-US" dirty="0"/>
              <a:t>There is nothing the constructor need do for rational numbers</a:t>
            </a:r>
          </a:p>
          <a:p>
            <a:pPr lvl="1"/>
            <a:endParaRPr lang="en-US" dirty="0"/>
          </a:p>
          <a:p>
            <a:pPr lvl="1"/>
            <a:endParaRPr lang="en-US" dirty="0"/>
          </a:p>
        </p:txBody>
      </p:sp>
      <p:sp>
        <p:nvSpPr>
          <p:cNvPr id="4" name="TextBox 3">
            <a:extLst>
              <a:ext uri="{FF2B5EF4-FFF2-40B4-BE49-F238E27FC236}">
                <a16:creationId xmlns:a16="http://schemas.microsoft.com/office/drawing/2014/main" id="{9A2CD9D4-732E-4009-B117-1BBD1074943A}"/>
              </a:ext>
            </a:extLst>
          </p:cNvPr>
          <p:cNvSpPr txBox="1"/>
          <p:nvPr/>
        </p:nvSpPr>
        <p:spPr>
          <a:xfrm>
            <a:off x="1835696" y="3212976"/>
            <a:ext cx="6912768" cy="2308324"/>
          </a:xfrm>
          <a:prstGeom prst="rect">
            <a:avLst/>
          </a:prstGeom>
          <a:noFill/>
        </p:spPr>
        <p:txBody>
          <a:bodyPr wrap="square">
            <a:spAutoFit/>
          </a:bodyPr>
          <a:lstStyle/>
          <a:p>
            <a:pPr indent="-57150"/>
            <a:r>
              <a:rPr lang="en-US" dirty="0">
                <a:latin typeface="Consolas" panose="020B0609020204030204" pitchFamily="49" charset="0"/>
              </a:rPr>
              <a:t>Rational::Rational()</a:t>
            </a:r>
            <a:r>
              <a:rPr lang="en-US" b="1" dirty="0">
                <a:solidFill>
                  <a:srgbClr val="FF0000"/>
                </a:solidFill>
                <a:latin typeface="Consolas" panose="020B0609020204030204" pitchFamily="49" charset="0"/>
              </a:rPr>
              <a:t>:</a:t>
            </a:r>
          </a:p>
          <a:p>
            <a:pPr indent="-57150"/>
            <a:r>
              <a:rPr lang="en-US" dirty="0" err="1">
                <a:latin typeface="Consolas" panose="020B0609020204030204" pitchFamily="49" charset="0"/>
              </a:rPr>
              <a:t>numer</a:t>
            </a:r>
            <a:r>
              <a:rPr lang="en-US" dirty="0">
                <a:latin typeface="Consolas" panose="020B0609020204030204" pitchFamily="49" charset="0"/>
              </a:rPr>
              <a:t>_{0},</a:t>
            </a:r>
          </a:p>
          <a:p>
            <a:pPr indent="-57150"/>
            <a:r>
              <a:rPr lang="en-US" dirty="0" err="1">
                <a:latin typeface="Consolas" panose="020B0609020204030204" pitchFamily="49" charset="0"/>
              </a:rPr>
              <a:t>denom</a:t>
            </a:r>
            <a:r>
              <a:rPr lang="en-US" dirty="0">
                <a:latin typeface="Consolas" panose="020B0609020204030204" pitchFamily="49" charset="0"/>
              </a:rPr>
              <a:t>_{1} </a:t>
            </a:r>
            <a:r>
              <a:rPr lang="en-US" dirty="0">
                <a:solidFill>
                  <a:srgbClr val="FF0000"/>
                </a:solidFill>
                <a:latin typeface="Consolas" panose="020B0609020204030204" pitchFamily="49" charset="0"/>
              </a:rPr>
              <a:t>{</a:t>
            </a:r>
          </a:p>
          <a:p>
            <a:pPr indent="-57150"/>
            <a:r>
              <a:rPr lang="en-US" dirty="0">
                <a:solidFill>
                  <a:srgbClr val="FF0000"/>
                </a:solidFill>
                <a:latin typeface="Consolas" panose="020B0609020204030204" pitchFamily="49" charset="0"/>
              </a:rPr>
              <a:t>    // Empty constructor</a:t>
            </a:r>
          </a:p>
          <a:p>
            <a:pPr indent="-57150"/>
            <a:r>
              <a:rPr lang="en-US" dirty="0">
                <a:solidFill>
                  <a:srgbClr val="FF0000"/>
                </a:solidFill>
                <a:latin typeface="Consolas" panose="020B0609020204030204" pitchFamily="49" charset="0"/>
              </a:rPr>
              <a:t>    //  - all member variables are initialized</a:t>
            </a:r>
          </a:p>
          <a:p>
            <a:pPr indent="-57150"/>
            <a:r>
              <a:rPr lang="en-US" dirty="0">
                <a:solidFill>
                  <a:srgbClr val="FF0000"/>
                </a:solidFill>
                <a:latin typeface="Consolas" panose="020B0609020204030204" pitchFamily="49" charset="0"/>
              </a:rPr>
              <a:t>    //  - the rational number is</a:t>
            </a:r>
            <a:br>
              <a:rPr lang="en-US" dirty="0">
                <a:solidFill>
                  <a:srgbClr val="FF0000"/>
                </a:solidFill>
                <a:latin typeface="Consolas" panose="020B0609020204030204" pitchFamily="49" charset="0"/>
              </a:rPr>
            </a:br>
            <a:r>
              <a:rPr lang="en-US" dirty="0">
                <a:solidFill>
                  <a:srgbClr val="FF0000"/>
                </a:solidFill>
                <a:latin typeface="Consolas" panose="020B0609020204030204" pitchFamily="49" charset="0"/>
              </a:rPr>
              <a:t>    //          already in normal form</a:t>
            </a:r>
          </a:p>
          <a:p>
            <a:pPr indent="-57150"/>
            <a:r>
              <a:rPr lang="en-US" dirty="0">
                <a:solidFill>
                  <a:srgbClr val="FF0000"/>
                </a:solidFill>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AC783144-B168-4135-9A33-475B0E641B4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40553655"/>
      </p:ext>
    </p:extLst>
  </p:cSld>
  <p:clrMapOvr>
    <a:masterClrMapping/>
  </p:clrMapOvr>
  <mc:AlternateContent xmlns:mc="http://schemas.openxmlformats.org/markup-compatibility/2006" xmlns:p14="http://schemas.microsoft.com/office/powerpoint/2010/main">
    <mc:Choice Requires="p14">
      <p:transition spd="slow" p14:dur="2000" advTm="30612"/>
    </mc:Choice>
    <mc:Fallback xmlns="">
      <p:transition spd="slow" advTm="3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Let us write member functions that can return the numerator and</a:t>
            </a:r>
            <a:br>
              <a:rPr lang="en-US" dirty="0"/>
            </a:br>
            <a:r>
              <a:rPr lang="en-US" dirty="0"/>
              <a:t>the denominator</a:t>
            </a:r>
          </a:p>
          <a:p>
            <a:pPr marL="1314450" lvl="3" indent="0">
              <a:buNone/>
            </a:pPr>
            <a:r>
              <a:rPr lang="en-US" sz="1600" dirty="0">
                <a:latin typeface="Consolas" panose="020B0609020204030204" pitchFamily="49" charset="0"/>
              </a:rPr>
              <a:t>class Rational {</a:t>
            </a:r>
          </a:p>
          <a:p>
            <a:pPr marL="1314450" lvl="3" indent="0">
              <a:buNone/>
            </a:pPr>
            <a:r>
              <a:rPr lang="en-US" sz="1600" dirty="0">
                <a:latin typeface="Consolas" panose="020B0609020204030204" pitchFamily="49" charset="0"/>
              </a:rPr>
              <a:t>    public:</a:t>
            </a:r>
          </a:p>
          <a:p>
            <a:pPr marL="1314450" lvl="3" indent="0">
              <a:buNone/>
            </a:pPr>
            <a:r>
              <a:rPr lang="en-US" sz="1600" dirty="0">
                <a:latin typeface="Consolas" panose="020B0609020204030204" pitchFamily="49" charset="0"/>
              </a:rPr>
              <a:t>        // Constructors</a:t>
            </a:r>
          </a:p>
          <a:p>
            <a:pPr marL="1314450" lvl="3" indent="0">
              <a:buNone/>
            </a:pPr>
            <a:r>
              <a:rPr lang="en-US" sz="1600" dirty="0">
                <a:latin typeface="Consolas" panose="020B0609020204030204" pitchFamily="49" charset="0"/>
              </a:rPr>
              <a:t>        Rational();</a:t>
            </a:r>
          </a:p>
          <a:p>
            <a:pPr marL="1314450" lvl="3" indent="0">
              <a:buNone/>
            </a:pPr>
            <a:endParaRPr lang="en-US" sz="1600" dirty="0">
              <a:latin typeface="Consolas" panose="020B0609020204030204" pitchFamily="49" charset="0"/>
            </a:endParaRPr>
          </a:p>
          <a:p>
            <a:pPr marL="1314450" lvl="3" indent="0">
              <a:buNone/>
            </a:pPr>
            <a:r>
              <a:rPr lang="en-US" sz="1600" b="1" dirty="0">
                <a:solidFill>
                  <a:srgbClr val="FF0000"/>
                </a:solidFill>
                <a:latin typeface="Consolas" panose="020B0609020204030204" pitchFamily="49" charset="0"/>
              </a:rPr>
              <a:t>        // Member functions</a:t>
            </a:r>
            <a:br>
              <a:rPr lang="en-US" sz="1600" b="1" dirty="0">
                <a:solidFill>
                  <a:srgbClr val="FF0000"/>
                </a:solidFill>
                <a:latin typeface="Consolas" panose="020B0609020204030204" pitchFamily="49" charset="0"/>
              </a:rPr>
            </a:br>
            <a:r>
              <a:rPr lang="en-US" sz="1600" b="1" dirty="0">
                <a:solidFill>
                  <a:srgbClr val="FF0000"/>
                </a:solidFill>
                <a:latin typeface="Consolas" panose="020B0609020204030204" pitchFamily="49" charset="0"/>
              </a:rPr>
              <a:t>        int </a:t>
            </a:r>
            <a:r>
              <a:rPr lang="en-US" sz="1600" b="1" dirty="0" err="1">
                <a:solidFill>
                  <a:srgbClr val="FF0000"/>
                </a:solidFill>
                <a:latin typeface="Consolas" panose="020B0609020204030204" pitchFamily="49" charset="0"/>
              </a:rPr>
              <a:t>numer</a:t>
            </a:r>
            <a:r>
              <a:rPr lang="en-US" sz="1600" b="1" dirty="0">
                <a:solidFill>
                  <a:srgbClr val="FF0000"/>
                </a:solidFill>
                <a:latin typeface="Consolas" panose="020B0609020204030204" pitchFamily="49" charset="0"/>
              </a:rPr>
              <a:t>() const;</a:t>
            </a:r>
          </a:p>
          <a:p>
            <a:pPr marL="1314450" lvl="3" indent="0">
              <a:buNone/>
            </a:pPr>
            <a:r>
              <a:rPr lang="en-US" sz="1600" b="1" dirty="0">
                <a:solidFill>
                  <a:srgbClr val="FF0000"/>
                </a:solidFill>
                <a:latin typeface="Consolas" panose="020B0609020204030204" pitchFamily="49" charset="0"/>
              </a:rPr>
              <a:t>        int </a:t>
            </a:r>
            <a:r>
              <a:rPr lang="en-US" sz="1600" b="1" dirty="0" err="1">
                <a:solidFill>
                  <a:srgbClr val="FF0000"/>
                </a:solidFill>
                <a:latin typeface="Consolas" panose="020B0609020204030204" pitchFamily="49" charset="0"/>
              </a:rPr>
              <a:t>denom</a:t>
            </a:r>
            <a:r>
              <a:rPr lang="en-US" sz="1600" b="1" dirty="0">
                <a:solidFill>
                  <a:srgbClr val="FF0000"/>
                </a:solidFill>
                <a:latin typeface="Consolas" panose="020B0609020204030204" pitchFamily="49" charset="0"/>
              </a:rPr>
              <a:t>() const;</a:t>
            </a:r>
          </a:p>
          <a:p>
            <a:pPr marL="1314450" lvl="3" indent="0">
              <a:buNone/>
            </a:pPr>
            <a:r>
              <a:rPr lang="en-US" sz="1600" dirty="0">
                <a:latin typeface="Consolas" panose="020B0609020204030204" pitchFamily="49" charset="0"/>
              </a:rPr>
              <a:t>    private:</a:t>
            </a:r>
          </a:p>
          <a:p>
            <a:pPr marL="1314450" lvl="3" indent="0">
              <a:buNone/>
            </a:pPr>
            <a:r>
              <a:rPr lang="en-US" sz="1600" dirty="0">
                <a:latin typeface="Consolas" panose="020B0609020204030204" pitchFamily="49" charset="0"/>
              </a:rPr>
              <a:t>        int </a:t>
            </a:r>
            <a:r>
              <a:rPr lang="en-US" sz="1600" dirty="0" err="1">
                <a:latin typeface="Consolas" panose="020B0609020204030204" pitchFamily="49" charset="0"/>
              </a:rPr>
              <a:t>numer</a:t>
            </a:r>
            <a:r>
              <a:rPr lang="en-US" sz="1600" dirty="0">
                <a:latin typeface="Consolas" panose="020B0609020204030204" pitchFamily="49" charset="0"/>
              </a:rPr>
              <a:t>_;</a:t>
            </a:r>
          </a:p>
          <a:p>
            <a:pPr marL="1314450" lvl="3" indent="0">
              <a:buNone/>
            </a:pPr>
            <a:r>
              <a:rPr lang="en-US" sz="1600" dirty="0">
                <a:latin typeface="Consolas" panose="020B0609020204030204" pitchFamily="49" charset="0"/>
              </a:rPr>
              <a:t>        int </a:t>
            </a:r>
            <a:r>
              <a:rPr lang="en-US" sz="1600" dirty="0" err="1">
                <a:latin typeface="Consolas" panose="020B0609020204030204" pitchFamily="49" charset="0"/>
              </a:rPr>
              <a:t>denom</a:t>
            </a:r>
            <a:r>
              <a:rPr lang="en-US" sz="1600" dirty="0">
                <a:latin typeface="Consolas" panose="020B0609020204030204" pitchFamily="49" charset="0"/>
              </a:rPr>
              <a:t>_;</a:t>
            </a:r>
          </a:p>
          <a:p>
            <a:pPr marL="1314450" lvl="3" indent="0">
              <a:buNone/>
            </a:pPr>
            <a:r>
              <a:rPr lang="en-US" sz="1600" dirty="0">
                <a:latin typeface="Consolas" panose="020B0609020204030204" pitchFamily="49" charset="0"/>
              </a:rPr>
              <a:t>};</a:t>
            </a:r>
          </a:p>
        </p:txBody>
      </p:sp>
      <p:sp>
        <p:nvSpPr>
          <p:cNvPr id="4" name="TextBox 3">
            <a:extLst>
              <a:ext uri="{FF2B5EF4-FFF2-40B4-BE49-F238E27FC236}">
                <a16:creationId xmlns:a16="http://schemas.microsoft.com/office/drawing/2014/main" id="{693B806A-96D5-46B0-81FB-39443730A44E}"/>
              </a:ext>
            </a:extLst>
          </p:cNvPr>
          <p:cNvSpPr txBox="1"/>
          <p:nvPr/>
        </p:nvSpPr>
        <p:spPr>
          <a:xfrm>
            <a:off x="4343851" y="4740890"/>
            <a:ext cx="4279449" cy="923330"/>
          </a:xfrm>
          <a:prstGeom prst="rect">
            <a:avLst/>
          </a:prstGeom>
          <a:noFill/>
        </p:spPr>
        <p:txBody>
          <a:bodyPr wrap="square" rtlCol="0">
            <a:spAutoFit/>
          </a:bodyPr>
          <a:lstStyle/>
          <a:p>
            <a:r>
              <a:rPr lang="en-US" dirty="0">
                <a:solidFill>
                  <a:srgbClr val="0070C0"/>
                </a:solidFill>
                <a:latin typeface="Georgia" panose="02040502050405020303" pitchFamily="18" charset="0"/>
              </a:rPr>
              <a:t>The </a:t>
            </a:r>
            <a:r>
              <a:rPr lang="en-US" dirty="0">
                <a:solidFill>
                  <a:srgbClr val="0070C0"/>
                </a:solidFill>
                <a:latin typeface="Consolas" panose="020B0609020204030204" pitchFamily="49" charset="0"/>
              </a:rPr>
              <a:t>const</a:t>
            </a:r>
            <a:r>
              <a:rPr lang="en-US" dirty="0">
                <a:solidFill>
                  <a:srgbClr val="0070C0"/>
                </a:solidFill>
                <a:latin typeface="Georgia" panose="02040502050405020303" pitchFamily="18" charset="0"/>
              </a:rPr>
              <a:t> after the declaration says </a:t>
            </a:r>
            <a:br>
              <a:rPr lang="en-US" dirty="0">
                <a:solidFill>
                  <a:srgbClr val="0070C0"/>
                </a:solidFill>
                <a:latin typeface="Georgia" panose="02040502050405020303" pitchFamily="18" charset="0"/>
              </a:rPr>
            </a:br>
            <a:r>
              <a:rPr lang="en-US" dirty="0">
                <a:solidFill>
                  <a:srgbClr val="0070C0"/>
                </a:solidFill>
                <a:latin typeface="Georgia" panose="02040502050405020303" pitchFamily="18" charset="0"/>
              </a:rPr>
              <a:t>    “This member function cannot change</a:t>
            </a:r>
            <a:br>
              <a:rPr lang="en-US" dirty="0">
                <a:solidFill>
                  <a:srgbClr val="0070C0"/>
                </a:solidFill>
                <a:latin typeface="Georgia" panose="02040502050405020303" pitchFamily="18" charset="0"/>
              </a:rPr>
            </a:br>
            <a:r>
              <a:rPr lang="en-US" dirty="0">
                <a:solidFill>
                  <a:srgbClr val="0070C0"/>
                </a:solidFill>
                <a:latin typeface="Georgia" panose="02040502050405020303" pitchFamily="18" charset="0"/>
              </a:rPr>
              <a:t>      the values of any member variables.”</a:t>
            </a:r>
          </a:p>
        </p:txBody>
      </p:sp>
      <p:pic>
        <p:nvPicPr>
          <p:cNvPr id="8" name="Audio 7">
            <a:hlinkClick r:id="" action="ppaction://media"/>
            <a:extLst>
              <a:ext uri="{FF2B5EF4-FFF2-40B4-BE49-F238E27FC236}">
                <a16:creationId xmlns:a16="http://schemas.microsoft.com/office/drawing/2014/main" id="{3C55BB8B-312F-406D-A402-D3FB4C8F26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4402707"/>
      </p:ext>
    </p:extLst>
  </p:cSld>
  <p:clrMapOvr>
    <a:masterClrMapping/>
  </p:clrMapOvr>
  <mc:AlternateContent xmlns:mc="http://schemas.openxmlformats.org/markup-compatibility/2006" xmlns:p14="http://schemas.microsoft.com/office/powerpoint/2010/main">
    <mc:Choice Requires="p14">
      <p:transition spd="slow" p14:dur="2000" advTm="52576"/>
    </mc:Choice>
    <mc:Fallback xmlns="">
      <p:transition spd="slow" advTm="5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We can define these member functions:</a:t>
            </a:r>
          </a:p>
          <a:p>
            <a:pPr marL="1314450" lvl="3" indent="0">
              <a:buNone/>
            </a:pPr>
            <a:r>
              <a:rPr lang="en-US" sz="1600" dirty="0">
                <a:latin typeface="Consolas" panose="020B0609020204030204" pitchFamily="49" charset="0"/>
              </a:rPr>
              <a:t>int Rational::</a:t>
            </a:r>
            <a:r>
              <a:rPr lang="en-US" sz="1600" dirty="0" err="1">
                <a:latin typeface="Consolas" panose="020B0609020204030204" pitchFamily="49" charset="0"/>
              </a:rPr>
              <a:t>numer</a:t>
            </a:r>
            <a:r>
              <a:rPr lang="en-US" sz="1600" dirty="0">
                <a:latin typeface="Consolas" panose="020B0609020204030204" pitchFamily="49" charset="0"/>
              </a:rPr>
              <a:t>() const {</a:t>
            </a:r>
          </a:p>
          <a:p>
            <a:pPr marL="1314450" lvl="3" indent="0">
              <a:buNone/>
            </a:pPr>
            <a:r>
              <a:rPr lang="en-US" sz="1600" dirty="0">
                <a:latin typeface="Consolas" panose="020B0609020204030204" pitchFamily="49" charset="0"/>
              </a:rPr>
              <a:t>    return </a:t>
            </a:r>
            <a:r>
              <a:rPr lang="en-US" sz="1600" dirty="0" err="1">
                <a:latin typeface="Consolas" panose="020B0609020204030204" pitchFamily="49" charset="0"/>
              </a:rPr>
              <a:t>numer</a:t>
            </a:r>
            <a:r>
              <a:rPr lang="en-US" sz="1600" dirty="0">
                <a:latin typeface="Consolas" panose="020B0609020204030204" pitchFamily="49" charset="0"/>
              </a:rPr>
              <a:t>_;</a:t>
            </a:r>
          </a:p>
          <a:p>
            <a:pPr marL="1314450" lvl="3" indent="0">
              <a:buNone/>
            </a:pPr>
            <a:r>
              <a:rPr lang="en-US" sz="1600" dirty="0">
                <a:latin typeface="Consolas" panose="020B0609020204030204" pitchFamily="49" charset="0"/>
              </a:rPr>
              <a:t>}</a:t>
            </a:r>
          </a:p>
          <a:p>
            <a:pPr marL="1314450" lvl="3" indent="0">
              <a:buNone/>
            </a:pPr>
            <a:endParaRPr lang="en-US" sz="1600" dirty="0">
              <a:latin typeface="Consolas" panose="020B0609020204030204" pitchFamily="49" charset="0"/>
            </a:endParaRPr>
          </a:p>
          <a:p>
            <a:pPr marL="1314450" lvl="3" indent="0">
              <a:buNone/>
            </a:pPr>
            <a:r>
              <a:rPr lang="en-US" sz="1600" dirty="0">
                <a:latin typeface="Consolas" panose="020B0609020204030204" pitchFamily="49" charset="0"/>
              </a:rPr>
              <a:t>int Rational::</a:t>
            </a:r>
            <a:r>
              <a:rPr lang="en-US" sz="1600" dirty="0" err="1">
                <a:latin typeface="Consolas" panose="020B0609020204030204" pitchFamily="49" charset="0"/>
              </a:rPr>
              <a:t>denom</a:t>
            </a:r>
            <a:r>
              <a:rPr lang="en-US" sz="1600" dirty="0">
                <a:latin typeface="Consolas" panose="020B0609020204030204" pitchFamily="49" charset="0"/>
              </a:rPr>
              <a:t>() const {</a:t>
            </a:r>
          </a:p>
          <a:p>
            <a:pPr marL="1314450" lvl="3" indent="0">
              <a:buNone/>
            </a:pPr>
            <a:r>
              <a:rPr lang="en-US" sz="1600" dirty="0">
                <a:latin typeface="Consolas" panose="020B0609020204030204" pitchFamily="49" charset="0"/>
              </a:rPr>
              <a:t>    return </a:t>
            </a:r>
            <a:r>
              <a:rPr lang="en-US" sz="1600" dirty="0" err="1">
                <a:latin typeface="Consolas" panose="020B0609020204030204" pitchFamily="49" charset="0"/>
              </a:rPr>
              <a:t>denom</a:t>
            </a:r>
            <a:r>
              <a:rPr lang="en-US" sz="1600" dirty="0">
                <a:latin typeface="Consolas" panose="020B0609020204030204" pitchFamily="49" charset="0"/>
              </a:rPr>
              <a:t>_;</a:t>
            </a:r>
          </a:p>
          <a:p>
            <a:pPr marL="1314450" lvl="3" indent="0">
              <a:buNone/>
            </a:pPr>
            <a:r>
              <a:rPr lang="en-US" sz="1600" dirty="0">
                <a:latin typeface="Consolas" panose="020B0609020204030204" pitchFamily="49" charset="0"/>
              </a:rPr>
              <a:t>}</a:t>
            </a:r>
          </a:p>
          <a:p>
            <a:endParaRPr lang="en-US" dirty="0"/>
          </a:p>
          <a:p>
            <a:pPr lvl="1"/>
            <a:r>
              <a:rPr lang="en-US" dirty="0"/>
              <a:t>Member functions are declared in the class definition</a:t>
            </a:r>
          </a:p>
          <a:p>
            <a:pPr lvl="1"/>
            <a:r>
              <a:rPr lang="en-US" dirty="0"/>
              <a:t>Member functions are defined after the class definition</a:t>
            </a:r>
          </a:p>
          <a:p>
            <a:pPr lvl="1"/>
            <a:r>
              <a:rPr lang="en-US" dirty="0"/>
              <a:t>Any time you refer to any member variable in a member function,</a:t>
            </a:r>
            <a:br>
              <a:rPr lang="en-US" dirty="0"/>
            </a:br>
            <a:r>
              <a:rPr lang="en-US" dirty="0"/>
              <a:t>these refer to the member variables of the object that on which</a:t>
            </a:r>
            <a:br>
              <a:rPr lang="en-US" dirty="0"/>
            </a:br>
            <a:r>
              <a:rPr lang="en-US" dirty="0"/>
              <a:t>the member function was called</a:t>
            </a:r>
            <a:br>
              <a:rPr lang="en-US" dirty="0"/>
            </a:br>
            <a:br>
              <a:rPr lang="en-US" dirty="0"/>
            </a:br>
            <a:r>
              <a:rPr lang="en-US" dirty="0"/>
              <a:t>	</a:t>
            </a:r>
            <a:endParaRPr lang="en-US" sz="1600" dirty="0">
              <a:latin typeface="Consolas" panose="020B0609020204030204" pitchFamily="49" charset="0"/>
            </a:endParaRPr>
          </a:p>
        </p:txBody>
      </p:sp>
      <p:pic>
        <p:nvPicPr>
          <p:cNvPr id="9" name="Audio 8">
            <a:hlinkClick r:id="" action="ppaction://media"/>
            <a:extLst>
              <a:ext uri="{FF2B5EF4-FFF2-40B4-BE49-F238E27FC236}">
                <a16:creationId xmlns:a16="http://schemas.microsoft.com/office/drawing/2014/main" id="{A137BAA0-32EF-4F56-AF3A-BFC5D277DB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12654485"/>
      </p:ext>
    </p:extLst>
  </p:cSld>
  <p:clrMapOvr>
    <a:masterClrMapping/>
  </p:clrMapOvr>
  <mc:AlternateContent xmlns:mc="http://schemas.openxmlformats.org/markup-compatibility/2006" xmlns:p14="http://schemas.microsoft.com/office/powerpoint/2010/main">
    <mc:Choice Requires="p14">
      <p:transition spd="slow" p14:dur="2000" advTm="37992"/>
    </mc:Choice>
    <mc:Fallback xmlns="">
      <p:transition spd="slow" advTm="3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We can now use these member functions</a:t>
            </a:r>
          </a:p>
          <a:p>
            <a:pPr marL="1314450" lvl="3" indent="0">
              <a:buNone/>
            </a:pPr>
            <a:endParaRPr lang="en-US" sz="1600" dirty="0">
              <a:latin typeface="Consolas" panose="020B0609020204030204" pitchFamily="49" charset="0"/>
            </a:endParaRPr>
          </a:p>
          <a:p>
            <a:pPr marL="1314450" lvl="3" indent="0">
              <a:buNone/>
            </a:pPr>
            <a:r>
              <a:rPr lang="en-US" sz="1600" dirty="0">
                <a:latin typeface="Consolas" panose="020B0609020204030204" pitchFamily="49" charset="0"/>
              </a:rPr>
              <a:t>int main() {</a:t>
            </a:r>
          </a:p>
          <a:p>
            <a:pPr marL="1314450" lvl="3" indent="0">
              <a:buNone/>
            </a:pPr>
            <a:r>
              <a:rPr lang="en-US" sz="1600" dirty="0">
                <a:latin typeface="Consolas" panose="020B0609020204030204" pitchFamily="49" charset="0"/>
              </a:rPr>
              <a:t>    Rational q{};</a:t>
            </a:r>
          </a:p>
          <a:p>
            <a:pPr marL="1314450" lvl="3" indent="0">
              <a:buNone/>
            </a:pPr>
            <a:endParaRPr lang="en-US" sz="1600" dirty="0">
              <a:latin typeface="Consolas" panose="020B0609020204030204" pitchFamily="49" charset="0"/>
            </a:endParaRPr>
          </a:p>
          <a:p>
            <a:pPr marL="1314450" lvl="3"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q.numer</a:t>
            </a:r>
            <a:r>
              <a:rPr lang="en-US" sz="1600" dirty="0">
                <a:latin typeface="Consolas" panose="020B0609020204030204" pitchFamily="49" charset="0"/>
              </a:rPr>
              <a:t>() &lt;&lt; "/" &lt;&lt; </a:t>
            </a:r>
            <a:r>
              <a:rPr lang="en-US" sz="1600" dirty="0" err="1">
                <a:latin typeface="Consolas" panose="020B0609020204030204" pitchFamily="49" charset="0"/>
              </a:rPr>
              <a:t>q.denom</a:t>
            </a:r>
            <a:r>
              <a:rPr lang="en-US" sz="1600" dirty="0">
                <a:latin typeface="Consolas" panose="020B0609020204030204" pitchFamily="49" charset="0"/>
              </a:rPr>
              <a:t>() &lt;&lt; std::</a:t>
            </a:r>
            <a:r>
              <a:rPr lang="en-US" sz="1600" dirty="0" err="1">
                <a:latin typeface="Consolas" panose="020B0609020204030204" pitchFamily="49" charset="0"/>
              </a:rPr>
              <a:t>endl</a:t>
            </a:r>
            <a:r>
              <a:rPr lang="en-US" sz="1600" dirty="0">
                <a:latin typeface="Consolas" panose="020B0609020204030204" pitchFamily="49" charset="0"/>
              </a:rPr>
              <a:t>;</a:t>
            </a:r>
          </a:p>
          <a:p>
            <a:pPr marL="1314450" lvl="3" indent="0">
              <a:buNone/>
            </a:pPr>
            <a:r>
              <a:rPr lang="en-US" sz="1600" dirty="0">
                <a:latin typeface="Consolas" panose="020B0609020204030204" pitchFamily="49" charset="0"/>
              </a:rPr>
              <a:t>    return 0;</a:t>
            </a:r>
          </a:p>
          <a:p>
            <a:pPr marL="1314450" lvl="3" indent="0">
              <a:buNone/>
            </a:pPr>
            <a:r>
              <a:rPr lang="en-US" sz="1600" dirty="0">
                <a:latin typeface="Consolas" panose="020B0609020204030204" pitchFamily="49" charset="0"/>
              </a:rPr>
              <a:t>}</a:t>
            </a:r>
          </a:p>
          <a:p>
            <a:pPr marL="1314450" lvl="3" indent="0">
              <a:buNone/>
            </a:pPr>
            <a:endParaRPr lang="en-US" sz="1600" dirty="0">
              <a:latin typeface="Consolas" panose="020B0609020204030204" pitchFamily="49"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In this </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rPr>
              <a:t>main()</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function, </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rPr>
              <a:t>q</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is a local variable</a:t>
            </a:r>
          </a:p>
          <a:p>
            <a:pPr lvl="1"/>
            <a:r>
              <a:rPr lang="en-US" dirty="0"/>
              <a:t>The memory allocated for </a:t>
            </a:r>
            <a:r>
              <a:rPr lang="en-US" dirty="0">
                <a:latin typeface="Consolas" panose="020B0609020204030204" pitchFamily="49" charset="0"/>
              </a:rPr>
              <a:t>q</a:t>
            </a:r>
            <a:r>
              <a:rPr lang="en-US" dirty="0"/>
              <a:t> is cleaned up once that local</a:t>
            </a:r>
            <a:br>
              <a:rPr lang="en-US" dirty="0"/>
            </a:br>
            <a:r>
              <a:rPr lang="en-US" dirty="0"/>
              <a:t>variable goes out of scope</a:t>
            </a:r>
          </a:p>
          <a:p>
            <a:pPr lvl="2"/>
            <a:r>
              <a:rPr lang="en-US" dirty="0"/>
              <a:t>That is, when it goes out of scope,</a:t>
            </a:r>
            <a:br>
              <a:rPr lang="en-US" dirty="0"/>
            </a:br>
            <a:r>
              <a:rPr lang="en-US" dirty="0"/>
              <a:t>	the memory on the stack may be reused</a:t>
            </a:r>
          </a:p>
        </p:txBody>
      </p:sp>
      <p:sp>
        <p:nvSpPr>
          <p:cNvPr id="5" name="TextBox 4">
            <a:extLst>
              <a:ext uri="{FF2B5EF4-FFF2-40B4-BE49-F238E27FC236}">
                <a16:creationId xmlns:a16="http://schemas.microsoft.com/office/drawing/2014/main" id="{D5C63FA9-03AC-446D-ADA2-161FE71C5547}"/>
              </a:ext>
            </a:extLst>
          </p:cNvPr>
          <p:cNvSpPr txBox="1"/>
          <p:nvPr/>
        </p:nvSpPr>
        <p:spPr>
          <a:xfrm>
            <a:off x="5436096" y="3404804"/>
            <a:ext cx="1080120" cy="646331"/>
          </a:xfrm>
          <a:prstGeom prst="rect">
            <a:avLst/>
          </a:prstGeom>
          <a:noFill/>
        </p:spPr>
        <p:txBody>
          <a:bodyPr wrap="square">
            <a:spAutoFit/>
          </a:bodyPr>
          <a:lstStyle/>
          <a:p>
            <a:r>
              <a:rPr lang="en-US" sz="1800"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0/1</a:t>
            </a:r>
            <a:endParaRPr lang="en-US" dirty="0">
              <a:solidFill>
                <a:srgbClr val="0070C0"/>
              </a:solidFill>
            </a:endParaRPr>
          </a:p>
        </p:txBody>
      </p:sp>
      <p:pic>
        <p:nvPicPr>
          <p:cNvPr id="8" name="Audio 7">
            <a:hlinkClick r:id="" action="ppaction://media"/>
            <a:extLst>
              <a:ext uri="{FF2B5EF4-FFF2-40B4-BE49-F238E27FC236}">
                <a16:creationId xmlns:a16="http://schemas.microsoft.com/office/drawing/2014/main" id="{6C3896DF-3699-4B69-A150-76144DD814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6380410"/>
      </p:ext>
    </p:extLst>
  </p:cSld>
  <p:clrMapOvr>
    <a:masterClrMapping/>
  </p:clrMapOvr>
  <mc:AlternateContent xmlns:mc="http://schemas.openxmlformats.org/markup-compatibility/2006" xmlns:p14="http://schemas.microsoft.com/office/powerpoint/2010/main">
    <mc:Choice Requires="p14">
      <p:transition spd="slow" p14:dur="2000" advTm="78255"/>
    </mc:Choice>
    <mc:Fallback xmlns="">
      <p:transition spd="slow" advTm="7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We can even implement the printing of rational numbers:</a:t>
            </a:r>
          </a:p>
          <a:p>
            <a:pPr marL="0" indent="0">
              <a:buNone/>
            </a:pPr>
            <a:r>
              <a:rPr lang="en-US" dirty="0"/>
              <a:t>	</a:t>
            </a:r>
            <a:r>
              <a:rPr lang="en-US" sz="1600" dirty="0">
                <a:latin typeface="Consolas" panose="020B0609020204030204" pitchFamily="49" charset="0"/>
              </a:rPr>
              <a:t>std::</a:t>
            </a:r>
            <a:r>
              <a:rPr lang="en-US" sz="1600" dirty="0" err="1">
                <a:latin typeface="Consolas" panose="020B0609020204030204" pitchFamily="49" charset="0"/>
              </a:rPr>
              <a:t>ostream</a:t>
            </a:r>
            <a:r>
              <a:rPr lang="en-US" sz="1600" dirty="0">
                <a:latin typeface="Consolas" panose="020B0609020204030204" pitchFamily="49" charset="0"/>
              </a:rPr>
              <a:t> &amp;operator&lt;&lt;( std::</a:t>
            </a:r>
            <a:r>
              <a:rPr lang="en-US" sz="1600" dirty="0" err="1">
                <a:latin typeface="Consolas" panose="020B0609020204030204" pitchFamily="49" charset="0"/>
              </a:rPr>
              <a:t>ostream</a:t>
            </a:r>
            <a:r>
              <a:rPr lang="en-US" sz="1600" dirty="0">
                <a:latin typeface="Consolas" panose="020B0609020204030204" pitchFamily="49" charset="0"/>
              </a:rPr>
              <a:t> &amp;out, Rational const &amp;p ) {</a:t>
            </a:r>
          </a:p>
          <a:p>
            <a:pPr marL="0" indent="0">
              <a:buNone/>
            </a:pPr>
            <a:r>
              <a:rPr lang="en-US" sz="1600" dirty="0">
                <a:latin typeface="Consolas" panose="020B0609020204030204" pitchFamily="49" charset="0"/>
              </a:rPr>
              <a:t>	    out &lt;&lt; </a:t>
            </a:r>
            <a:r>
              <a:rPr lang="en-US" sz="1600" dirty="0" err="1">
                <a:latin typeface="Consolas" panose="020B0609020204030204" pitchFamily="49" charset="0"/>
              </a:rPr>
              <a:t>p.numer</a:t>
            </a:r>
            <a:r>
              <a:rPr lang="en-US" sz="1600" dirty="0">
                <a:latin typeface="Consolas" panose="020B0609020204030204" pitchFamily="49" charset="0"/>
              </a:rPr>
              <a:t>() &lt;&lt; "/" &lt;&lt; </a:t>
            </a:r>
            <a:r>
              <a:rPr lang="en-US" sz="1600" dirty="0" err="1">
                <a:latin typeface="Consolas" panose="020B0609020204030204" pitchFamily="49" charset="0"/>
              </a:rPr>
              <a:t>p.denom</a:t>
            </a:r>
            <a:r>
              <a:rPr lang="en-US" sz="1600" dirty="0">
                <a:latin typeface="Consolas" panose="020B0609020204030204" pitchFamily="49" charset="0"/>
              </a:rPr>
              <a:t>();</a:t>
            </a:r>
          </a:p>
          <a:p>
            <a:pPr marL="0" indent="0">
              <a:buNone/>
            </a:pPr>
            <a:r>
              <a:rPr lang="en-US" sz="1600" dirty="0">
                <a:latin typeface="Consolas" panose="020B0609020204030204" pitchFamily="49" charset="0"/>
              </a:rPr>
              <a:t>	    return out;</a:t>
            </a:r>
          </a:p>
          <a:p>
            <a:pPr marL="0" indent="0">
              <a:buNone/>
            </a:pPr>
            <a:r>
              <a:rPr lang="en-US" sz="1600" dirty="0">
                <a:latin typeface="Consolas" panose="020B0609020204030204" pitchFamily="49" charset="0"/>
              </a:rPr>
              <a:t>	}</a:t>
            </a:r>
          </a:p>
          <a:p>
            <a:pPr marL="1314450" lvl="3" indent="0">
              <a:buNone/>
            </a:pPr>
            <a:endParaRPr lang="en-US" sz="1600" dirty="0">
              <a:latin typeface="Consolas" panose="020B0609020204030204" pitchFamily="49" charset="0"/>
            </a:endParaRPr>
          </a:p>
          <a:p>
            <a:r>
              <a:rPr lang="en-US" dirty="0"/>
              <a:t>Using this, we have</a:t>
            </a:r>
            <a:endParaRPr lang="en-US" sz="1800" dirty="0"/>
          </a:p>
          <a:p>
            <a:pPr marL="1314450" lvl="3" indent="0">
              <a:buNone/>
            </a:pPr>
            <a:r>
              <a:rPr lang="en-US" sz="1600" dirty="0">
                <a:latin typeface="Consolas" panose="020B0609020204030204" pitchFamily="49" charset="0"/>
              </a:rPr>
              <a:t>int main() {</a:t>
            </a:r>
          </a:p>
          <a:p>
            <a:pPr marL="1314450" lvl="3" indent="0">
              <a:buNone/>
            </a:pPr>
            <a:r>
              <a:rPr lang="en-US" sz="1600" dirty="0">
                <a:latin typeface="Consolas" panose="020B0609020204030204" pitchFamily="49" charset="0"/>
              </a:rPr>
              <a:t>    Rational q{};</a:t>
            </a:r>
          </a:p>
          <a:p>
            <a:pPr marL="1314450" lvl="3"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q &lt;&lt; std::</a:t>
            </a:r>
            <a:r>
              <a:rPr lang="en-US" sz="1600" dirty="0" err="1">
                <a:latin typeface="Consolas" panose="020B0609020204030204" pitchFamily="49" charset="0"/>
              </a:rPr>
              <a:t>endl</a:t>
            </a:r>
            <a:r>
              <a:rPr lang="en-US" sz="1600" dirty="0">
                <a:latin typeface="Consolas" panose="020B0609020204030204" pitchFamily="49" charset="0"/>
              </a:rPr>
              <a:t>;</a:t>
            </a:r>
          </a:p>
          <a:p>
            <a:pPr marL="1314450" lvl="3" indent="0">
              <a:buNone/>
            </a:pPr>
            <a:r>
              <a:rPr lang="en-US" sz="1600" dirty="0">
                <a:latin typeface="Consolas" panose="020B0609020204030204" pitchFamily="49" charset="0"/>
              </a:rPr>
              <a:t>    return 0;</a:t>
            </a:r>
          </a:p>
          <a:p>
            <a:pPr marL="1314450" lvl="3" indent="0">
              <a:buNone/>
            </a:pPr>
            <a:r>
              <a:rPr lang="en-US" sz="1600" dirty="0">
                <a:latin typeface="Consolas" panose="020B0609020204030204" pitchFamily="49" charset="0"/>
              </a:rPr>
              <a:t>}</a:t>
            </a:r>
          </a:p>
        </p:txBody>
      </p:sp>
      <p:sp>
        <p:nvSpPr>
          <p:cNvPr id="6" name="TextBox 5">
            <a:extLst>
              <a:ext uri="{FF2B5EF4-FFF2-40B4-BE49-F238E27FC236}">
                <a16:creationId xmlns:a16="http://schemas.microsoft.com/office/drawing/2014/main" id="{0820B1C1-05E6-4145-A4BB-8E66FF13F31C}"/>
              </a:ext>
            </a:extLst>
          </p:cNvPr>
          <p:cNvSpPr txBox="1"/>
          <p:nvPr/>
        </p:nvSpPr>
        <p:spPr>
          <a:xfrm>
            <a:off x="5436096" y="3404804"/>
            <a:ext cx="1080120" cy="646331"/>
          </a:xfrm>
          <a:prstGeom prst="rect">
            <a:avLst/>
          </a:prstGeom>
          <a:noFill/>
        </p:spPr>
        <p:txBody>
          <a:bodyPr wrap="square">
            <a:spAutoFit/>
          </a:bodyPr>
          <a:lstStyle/>
          <a:p>
            <a:r>
              <a:rPr lang="en-US" sz="1800"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0/1</a:t>
            </a:r>
            <a:endParaRPr lang="en-US" dirty="0">
              <a:solidFill>
                <a:srgbClr val="0070C0"/>
              </a:solidFill>
            </a:endParaRPr>
          </a:p>
        </p:txBody>
      </p:sp>
      <p:pic>
        <p:nvPicPr>
          <p:cNvPr id="8" name="Audio 7">
            <a:hlinkClick r:id="" action="ppaction://media"/>
            <a:extLst>
              <a:ext uri="{FF2B5EF4-FFF2-40B4-BE49-F238E27FC236}">
                <a16:creationId xmlns:a16="http://schemas.microsoft.com/office/drawing/2014/main" id="{3BBDB94C-CBF3-492C-92DA-CFA8F6B88BB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20386742"/>
      </p:ext>
    </p:extLst>
  </p:cSld>
  <p:clrMapOvr>
    <a:masterClrMapping/>
  </p:clrMapOvr>
  <mc:AlternateContent xmlns:mc="http://schemas.openxmlformats.org/markup-compatibility/2006" xmlns:p14="http://schemas.microsoft.com/office/powerpoint/2010/main">
    <mc:Choice Requires="p14">
      <p:transition spd="slow" p14:dur="2000" advTm="57203"/>
    </mc:Choice>
    <mc:Fallback xmlns="">
      <p:transition spd="slow" advTm="5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Discuss constructors for rational numbers</a:t>
            </a:r>
          </a:p>
          <a:p>
            <a:pPr lvl="1"/>
            <a:r>
              <a:rPr lang="en-CA" dirty="0"/>
              <a:t>Describe normalizing a rational number</a:t>
            </a:r>
          </a:p>
          <a:p>
            <a:pPr lvl="1"/>
            <a:r>
              <a:rPr lang="en-CA" dirty="0"/>
              <a:t>Describe member functions to access and modify the numerator and denominator</a:t>
            </a:r>
          </a:p>
          <a:p>
            <a:pPr lvl="1"/>
            <a:r>
              <a:rPr lang="en-US" dirty="0"/>
              <a:t>Discuss authoring other functions and member functions on rational numbers</a:t>
            </a:r>
          </a:p>
          <a:p>
            <a:pPr lvl="1"/>
            <a:r>
              <a:rPr lang="en-US" dirty="0"/>
              <a:t>Describe how to do operator overloading as member functions</a:t>
            </a:r>
          </a:p>
          <a:p>
            <a:pPr lvl="1"/>
            <a:r>
              <a:rPr lang="en-US" dirty="0"/>
              <a:t>Discuss assignment, copying and the need of a destructor</a:t>
            </a:r>
          </a:p>
          <a:p>
            <a:pPr lvl="1"/>
            <a:r>
              <a:rPr lang="en-US" dirty="0"/>
              <a:t>Discuss static member functions</a:t>
            </a:r>
            <a:endParaRPr lang="en-CA" dirty="0"/>
          </a:p>
        </p:txBody>
      </p:sp>
      <p:pic>
        <p:nvPicPr>
          <p:cNvPr id="4" name="Audio 3">
            <a:hlinkClick r:id="" action="ppaction://media"/>
            <a:extLst>
              <a:ext uri="{FF2B5EF4-FFF2-40B4-BE49-F238E27FC236}">
                <a16:creationId xmlns:a16="http://schemas.microsoft.com/office/drawing/2014/main" id="{95A930F7-6B25-4A34-A60C-D5C152A0D8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37926"/>
    </mc:Choice>
    <mc:Fallback xmlns="">
      <p:transition spd="slow" advTm="3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Could we improve the output?</a:t>
            </a:r>
          </a:p>
          <a:p>
            <a:pPr marL="0" indent="0">
              <a:buNone/>
            </a:pPr>
            <a:r>
              <a:rPr lang="en-US" dirty="0"/>
              <a:t>	</a:t>
            </a:r>
            <a:r>
              <a:rPr lang="en-US" sz="1600" dirty="0">
                <a:latin typeface="Consolas" panose="020B0609020204030204" pitchFamily="49" charset="0"/>
              </a:rPr>
              <a:t>std::</a:t>
            </a:r>
            <a:r>
              <a:rPr lang="en-US" sz="1600" dirty="0" err="1">
                <a:latin typeface="Consolas" panose="020B0609020204030204" pitchFamily="49" charset="0"/>
              </a:rPr>
              <a:t>ostream</a:t>
            </a:r>
            <a:r>
              <a:rPr lang="en-US" sz="1600" dirty="0">
                <a:latin typeface="Consolas" panose="020B0609020204030204" pitchFamily="49" charset="0"/>
              </a:rPr>
              <a:t> &amp;operator&lt;&lt;( std::</a:t>
            </a:r>
            <a:r>
              <a:rPr lang="en-US" sz="1600" dirty="0" err="1">
                <a:latin typeface="Consolas" panose="020B0609020204030204" pitchFamily="49" charset="0"/>
              </a:rPr>
              <a:t>ostream</a:t>
            </a:r>
            <a:r>
              <a:rPr lang="en-US" sz="1600" dirty="0">
                <a:latin typeface="Consolas" panose="020B0609020204030204" pitchFamily="49" charset="0"/>
              </a:rPr>
              <a:t> &amp;out, Rational const &amp;p ) {</a:t>
            </a:r>
          </a:p>
          <a:p>
            <a:pPr marL="0" indent="0">
              <a:buNone/>
            </a:pPr>
            <a:r>
              <a:rPr lang="en-US" sz="1600" dirty="0">
                <a:latin typeface="Consolas" panose="020B0609020204030204" pitchFamily="49" charset="0"/>
              </a:rPr>
              <a:t>	    out &lt;&lt; </a:t>
            </a:r>
            <a:r>
              <a:rPr lang="en-US" sz="1600" dirty="0" err="1">
                <a:latin typeface="Consolas" panose="020B0609020204030204" pitchFamily="49" charset="0"/>
              </a:rPr>
              <a:t>p.numer</a:t>
            </a:r>
            <a:r>
              <a:rPr lang="en-US" sz="1600" dirty="0">
                <a:latin typeface="Consolas" panose="020B0609020204030204" pitchFamily="49" charset="0"/>
              </a:rPr>
              <a:t>();</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if ( </a:t>
            </a:r>
            <a:r>
              <a:rPr lang="en-US" sz="1600" dirty="0" err="1">
                <a:latin typeface="Consolas" panose="020B0609020204030204" pitchFamily="49" charset="0"/>
              </a:rPr>
              <a:t>p.denom</a:t>
            </a:r>
            <a:r>
              <a:rPr lang="en-US" sz="1600" dirty="0">
                <a:latin typeface="Consolas" panose="020B0609020204030204" pitchFamily="49" charset="0"/>
              </a:rPr>
              <a:t>() != 1 ) {</a:t>
            </a:r>
          </a:p>
          <a:p>
            <a:pPr marL="0" indent="0">
              <a:buNone/>
            </a:pPr>
            <a:r>
              <a:rPr lang="en-US" sz="1600" dirty="0">
                <a:latin typeface="Consolas" panose="020B0609020204030204" pitchFamily="49" charset="0"/>
              </a:rPr>
              <a:t>	        out &lt;&lt; "/" &lt;&lt; </a:t>
            </a:r>
            <a:r>
              <a:rPr lang="en-US" sz="1600" dirty="0" err="1">
                <a:latin typeface="Consolas" panose="020B0609020204030204" pitchFamily="49" charset="0"/>
              </a:rPr>
              <a:t>p.denom</a:t>
            </a:r>
            <a:r>
              <a:rPr lang="en-US" sz="1600" dirty="0">
                <a:latin typeface="Consolas" panose="020B0609020204030204" pitchFamily="49" charset="0"/>
              </a:rPr>
              <a:t>();</a:t>
            </a:r>
          </a:p>
          <a:p>
            <a:pPr marL="0"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0" indent="0">
              <a:buNone/>
            </a:pPr>
            <a:r>
              <a:rPr lang="en-US" sz="1600" dirty="0">
                <a:latin typeface="Consolas" panose="020B0609020204030204" pitchFamily="49" charset="0"/>
              </a:rPr>
              <a:t>	    return out;</a:t>
            </a:r>
          </a:p>
          <a:p>
            <a:pPr marL="0" indent="0">
              <a:buNone/>
            </a:pPr>
            <a:r>
              <a:rPr lang="en-US" sz="1600" dirty="0">
                <a:latin typeface="Consolas" panose="020B0609020204030204" pitchFamily="49" charset="0"/>
              </a:rPr>
              <a:t>	}</a:t>
            </a:r>
          </a:p>
          <a:p>
            <a:pPr marL="0" indent="0">
              <a:buNone/>
            </a:pPr>
            <a:endParaRPr lang="en-US" sz="1600" dirty="0">
              <a:latin typeface="Consolas" panose="020B0609020204030204" pitchFamily="49"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Now, if the denominator is </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rPr>
              <a:t>1</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a:t>
            </a:r>
            <a:b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b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the rational number is printed as</a:t>
            </a:r>
            <a:r>
              <a:rPr lang="en-US" dirty="0">
                <a:solidFill>
                  <a:prstClr val="black"/>
                </a:solidFill>
              </a:rPr>
              <a:t> an integer</a:t>
            </a: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0" indent="0">
              <a:buNone/>
            </a:pPr>
            <a:endParaRPr lang="en-US" sz="1600" dirty="0">
              <a:latin typeface="Consolas" panose="020B0609020204030204" pitchFamily="49" charset="0"/>
            </a:endParaRPr>
          </a:p>
        </p:txBody>
      </p:sp>
      <p:sp>
        <p:nvSpPr>
          <p:cNvPr id="6" name="TextBox 5">
            <a:extLst>
              <a:ext uri="{FF2B5EF4-FFF2-40B4-BE49-F238E27FC236}">
                <a16:creationId xmlns:a16="http://schemas.microsoft.com/office/drawing/2014/main" id="{0820B1C1-05E6-4145-A4BB-8E66FF13F31C}"/>
              </a:ext>
            </a:extLst>
          </p:cNvPr>
          <p:cNvSpPr txBox="1"/>
          <p:nvPr/>
        </p:nvSpPr>
        <p:spPr>
          <a:xfrm>
            <a:off x="5724128" y="4077072"/>
            <a:ext cx="1080120" cy="646331"/>
          </a:xfrm>
          <a:prstGeom prst="rect">
            <a:avLst/>
          </a:prstGeom>
          <a:noFill/>
        </p:spPr>
        <p:txBody>
          <a:bodyPr wrap="square">
            <a:spAutoFit/>
          </a:bodyPr>
          <a:lstStyle/>
          <a:p>
            <a:r>
              <a:rPr lang="en-US" sz="1800"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0</a:t>
            </a:r>
            <a:endParaRPr lang="en-US" dirty="0">
              <a:solidFill>
                <a:srgbClr val="0070C0"/>
              </a:solidFill>
            </a:endParaRPr>
          </a:p>
        </p:txBody>
      </p:sp>
      <p:pic>
        <p:nvPicPr>
          <p:cNvPr id="5" name="Audio 4">
            <a:hlinkClick r:id="" action="ppaction://media"/>
            <a:extLst>
              <a:ext uri="{FF2B5EF4-FFF2-40B4-BE49-F238E27FC236}">
                <a16:creationId xmlns:a16="http://schemas.microsoft.com/office/drawing/2014/main" id="{4800A8C7-720F-41F3-AEF7-80639979A49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26058573"/>
      </p:ext>
    </p:extLst>
  </p:cSld>
  <p:clrMapOvr>
    <a:masterClrMapping/>
  </p:clrMapOvr>
  <mc:AlternateContent xmlns:mc="http://schemas.openxmlformats.org/markup-compatibility/2006" xmlns:p14="http://schemas.microsoft.com/office/powerpoint/2010/main">
    <mc:Choice Requires="p14">
      <p:transition spd="slow" p14:dur="2000" advTm="58241"/>
    </mc:Choice>
    <mc:Fallback xmlns="">
      <p:transition spd="slow" advTm="58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Alternatively, constructors can have parameters</a:t>
            </a:r>
          </a:p>
          <a:p>
            <a:pPr lvl="1"/>
            <a:r>
              <a:rPr lang="en-US" dirty="0"/>
              <a:t>These parameters can have default values</a:t>
            </a:r>
          </a:p>
          <a:p>
            <a:pPr lvl="1"/>
            <a:r>
              <a:rPr lang="en-US" dirty="0"/>
              <a:t>As with functions, default values must be given in the declaration</a:t>
            </a:r>
          </a:p>
          <a:p>
            <a:pPr lvl="1"/>
            <a:r>
              <a:rPr lang="en-US" dirty="0"/>
              <a:t>The declaration of a constructor is in the class definition</a:t>
            </a:r>
          </a:p>
          <a:p>
            <a:pPr marL="1314450" lvl="3" indent="0">
              <a:buNone/>
            </a:pPr>
            <a:r>
              <a:rPr lang="en-US" sz="1800" dirty="0">
                <a:latin typeface="Consolas" panose="020B0609020204030204" pitchFamily="49" charset="0"/>
              </a:rPr>
              <a:t>class Rational {</a:t>
            </a:r>
          </a:p>
          <a:p>
            <a:pPr marL="1314450" lvl="3" indent="0">
              <a:buNone/>
            </a:pPr>
            <a:r>
              <a:rPr lang="en-US" sz="1800" dirty="0">
                <a:latin typeface="Consolas" panose="020B0609020204030204" pitchFamily="49" charset="0"/>
              </a:rPr>
              <a:t>    public:</a:t>
            </a:r>
          </a:p>
          <a:p>
            <a:pPr marL="1314450" lvl="3" indent="0">
              <a:buNone/>
            </a:pPr>
            <a:r>
              <a:rPr lang="en-US" sz="1800" dirty="0">
                <a:latin typeface="Consolas" panose="020B0609020204030204" pitchFamily="49" charset="0"/>
              </a:rPr>
              <a:t>        Rational();</a:t>
            </a:r>
          </a:p>
          <a:p>
            <a:pPr marL="1314450" lvl="3" indent="0">
              <a:buNone/>
            </a:pPr>
            <a:r>
              <a:rPr lang="en-US" sz="1800" dirty="0">
                <a:latin typeface="Consolas" panose="020B0609020204030204" pitchFamily="49" charset="0"/>
              </a:rPr>
              <a:t>        Rational( int </a:t>
            </a:r>
            <a:r>
              <a:rPr lang="en-US" sz="1800" dirty="0" err="1">
                <a:latin typeface="Consolas" panose="020B0609020204030204" pitchFamily="49" charset="0"/>
              </a:rPr>
              <a:t>new_numer</a:t>
            </a:r>
            <a:r>
              <a:rPr lang="en-US" sz="1800" dirty="0">
                <a:latin typeface="Consolas" panose="020B0609020204030204" pitchFamily="49" charset="0"/>
              </a:rPr>
              <a:t>, int </a:t>
            </a:r>
            <a:r>
              <a:rPr lang="en-US" sz="1800" dirty="0" err="1">
                <a:latin typeface="Consolas" panose="020B0609020204030204" pitchFamily="49" charset="0"/>
              </a:rPr>
              <a:t>new_denom</a:t>
            </a:r>
            <a:r>
              <a:rPr lang="en-US" sz="1800" dirty="0">
                <a:latin typeface="Consolas" panose="020B0609020204030204" pitchFamily="49" charset="0"/>
              </a:rPr>
              <a:t> = 1 );</a:t>
            </a:r>
          </a:p>
          <a:p>
            <a:pPr marL="1314450" lvl="3" indent="0">
              <a:buNone/>
            </a:pPr>
            <a:r>
              <a:rPr lang="en-US" sz="1800" dirty="0">
                <a:latin typeface="Consolas" panose="020B0609020204030204" pitchFamily="49" charset="0"/>
              </a:rPr>
              <a:t>    private:</a:t>
            </a:r>
          </a:p>
          <a:p>
            <a:pPr marL="1314450" lvl="3" indent="0">
              <a:buNone/>
            </a:pPr>
            <a:r>
              <a:rPr lang="en-US" sz="1800" dirty="0">
                <a:latin typeface="Consolas" panose="020B0609020204030204" pitchFamily="49" charset="0"/>
              </a:rPr>
              <a:t>        int </a:t>
            </a:r>
            <a:r>
              <a:rPr lang="en-US" sz="1800" dirty="0" err="1">
                <a:latin typeface="Consolas" panose="020B0609020204030204" pitchFamily="49" charset="0"/>
              </a:rPr>
              <a:t>numer</a:t>
            </a:r>
            <a:r>
              <a:rPr lang="en-US" sz="1800" dirty="0">
                <a:latin typeface="Consolas" panose="020B0609020204030204" pitchFamily="49" charset="0"/>
              </a:rPr>
              <a:t>_;</a:t>
            </a:r>
          </a:p>
          <a:p>
            <a:pPr marL="1314450" lvl="3" indent="0">
              <a:buNone/>
            </a:pPr>
            <a:r>
              <a:rPr lang="en-US" sz="1800" dirty="0">
                <a:latin typeface="Consolas" panose="020B0609020204030204" pitchFamily="49" charset="0"/>
              </a:rPr>
              <a:t>        int </a:t>
            </a:r>
            <a:r>
              <a:rPr lang="en-US" sz="1800" dirty="0" err="1">
                <a:latin typeface="Consolas" panose="020B0609020204030204" pitchFamily="49" charset="0"/>
              </a:rPr>
              <a:t>denom</a:t>
            </a:r>
            <a:r>
              <a:rPr lang="en-US" sz="1800" dirty="0">
                <a:latin typeface="Consolas" panose="020B0609020204030204" pitchFamily="49" charset="0"/>
              </a:rPr>
              <a:t>_;</a:t>
            </a:r>
          </a:p>
          <a:p>
            <a:pPr marL="1314450" lvl="3" indent="0">
              <a:buNone/>
            </a:pPr>
            <a:r>
              <a:rPr lang="en-US" sz="1800" dirty="0">
                <a:latin typeface="Consolas" panose="020B0609020204030204" pitchFamily="49" charset="0"/>
              </a:rPr>
              <a:t>};</a:t>
            </a:r>
          </a:p>
          <a:p>
            <a:pPr marL="1314450" lvl="3" indent="0">
              <a:buNone/>
            </a:pPr>
            <a:endParaRPr lang="en-US" sz="1600" dirty="0">
              <a:latin typeface="Consolas" panose="020B0609020204030204" pitchFamily="49" charset="0"/>
            </a:endParaRPr>
          </a:p>
          <a:p>
            <a:pPr marL="1314450" lvl="3" indent="0">
              <a:buNone/>
            </a:pPr>
            <a:endParaRPr lang="en-US" sz="1600" dirty="0">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6820E181-7D3E-46F9-987A-2EC15E0E9AA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1644493"/>
      </p:ext>
    </p:extLst>
  </p:cSld>
  <p:clrMapOvr>
    <a:masterClrMapping/>
  </p:clrMapOvr>
  <mc:AlternateContent xmlns:mc="http://schemas.openxmlformats.org/markup-compatibility/2006" xmlns:p14="http://schemas.microsoft.com/office/powerpoint/2010/main">
    <mc:Choice Requires="p14">
      <p:transition spd="slow" p14:dur="2000" advTm="49016"/>
    </mc:Choice>
    <mc:Fallback xmlns="">
      <p:transition spd="slow" advTm="4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Now there is more work to do…</a:t>
            </a:r>
          </a:p>
          <a:p>
            <a:pPr lvl="1"/>
            <a:r>
              <a:rPr lang="en-US" dirty="0"/>
              <a:t>Question:  If the user gives a zero denominator,</a:t>
            </a:r>
            <a:br>
              <a:rPr lang="en-US" dirty="0"/>
            </a:br>
            <a:r>
              <a:rPr lang="en-US" dirty="0"/>
              <a:t>	                         do we just hide the error and set </a:t>
            </a:r>
            <a:r>
              <a:rPr lang="en-US" dirty="0" err="1">
                <a:latin typeface="Consolas" panose="020B0609020204030204" pitchFamily="49" charset="0"/>
              </a:rPr>
              <a:t>denom</a:t>
            </a:r>
            <a:r>
              <a:rPr lang="en-US" dirty="0">
                <a:latin typeface="Consolas" panose="020B0609020204030204" pitchFamily="49" charset="0"/>
              </a:rPr>
              <a:t>_</a:t>
            </a:r>
            <a:r>
              <a:rPr lang="en-US" dirty="0"/>
              <a:t> to </a:t>
            </a:r>
            <a:r>
              <a:rPr lang="en-US" dirty="0">
                <a:latin typeface="Consolas" panose="020B0609020204030204" pitchFamily="49" charset="0"/>
              </a:rPr>
              <a:t>1</a:t>
            </a:r>
            <a:r>
              <a:rPr lang="en-US" dirty="0"/>
              <a:t>?</a:t>
            </a:r>
          </a:p>
          <a:p>
            <a:pPr lvl="1"/>
            <a:r>
              <a:rPr lang="en-US" dirty="0"/>
              <a:t>Hiding errors is often a mistake</a:t>
            </a:r>
          </a:p>
          <a:p>
            <a:pPr lvl="2"/>
            <a:r>
              <a:rPr lang="en-US" dirty="0"/>
              <a:t>The domain for the denominator is any non-zero integer</a:t>
            </a:r>
          </a:p>
        </p:txBody>
      </p:sp>
      <p:sp>
        <p:nvSpPr>
          <p:cNvPr id="4" name="TextBox 3">
            <a:extLst>
              <a:ext uri="{FF2B5EF4-FFF2-40B4-BE49-F238E27FC236}">
                <a16:creationId xmlns:a16="http://schemas.microsoft.com/office/drawing/2014/main" id="{9A2CD9D4-732E-4009-B117-1BBD1074943A}"/>
              </a:ext>
            </a:extLst>
          </p:cNvPr>
          <p:cNvSpPr txBox="1"/>
          <p:nvPr/>
        </p:nvSpPr>
        <p:spPr>
          <a:xfrm>
            <a:off x="1835696" y="3458031"/>
            <a:ext cx="6912768" cy="2585323"/>
          </a:xfrm>
          <a:prstGeom prst="rect">
            <a:avLst/>
          </a:prstGeom>
          <a:noFill/>
        </p:spPr>
        <p:txBody>
          <a:bodyPr wrap="square">
            <a:spAutoFit/>
          </a:bodyPr>
          <a:lstStyle/>
          <a:p>
            <a:pPr indent="-57150"/>
            <a:r>
              <a:rPr lang="en-US" dirty="0">
                <a:latin typeface="Consolas" panose="020B0609020204030204" pitchFamily="49" charset="0"/>
              </a:rPr>
              <a:t>Rational::Rational( int </a:t>
            </a:r>
            <a:r>
              <a:rPr lang="en-US" dirty="0" err="1">
                <a:latin typeface="Consolas" panose="020B0609020204030204" pitchFamily="49" charset="0"/>
              </a:rPr>
              <a:t>new_numer</a:t>
            </a:r>
            <a:r>
              <a:rPr lang="en-US" dirty="0">
                <a:latin typeface="Consolas" panose="020B0609020204030204" pitchFamily="49" charset="0"/>
              </a:rPr>
              <a:t>, int </a:t>
            </a:r>
            <a:r>
              <a:rPr lang="en-US" dirty="0" err="1">
                <a:latin typeface="Consolas" panose="020B0609020204030204" pitchFamily="49" charset="0"/>
              </a:rPr>
              <a:t>new_denom</a:t>
            </a:r>
            <a:r>
              <a:rPr lang="en-US" dirty="0">
                <a:latin typeface="Consolas" panose="020B0609020204030204" pitchFamily="49" charset="0"/>
              </a:rPr>
              <a:t> ):</a:t>
            </a:r>
          </a:p>
          <a:p>
            <a:pPr indent="-57150"/>
            <a:r>
              <a:rPr lang="en-US" dirty="0" err="1">
                <a:latin typeface="Consolas" panose="020B0609020204030204" pitchFamily="49" charset="0"/>
              </a:rPr>
              <a:t>numer</a:t>
            </a:r>
            <a:r>
              <a:rPr lang="en-US" dirty="0">
                <a:latin typeface="Consolas" panose="020B0609020204030204" pitchFamily="49" charset="0"/>
              </a:rPr>
              <a:t>_{ </a:t>
            </a:r>
            <a:r>
              <a:rPr lang="en-US" dirty="0" err="1">
                <a:latin typeface="Consolas" panose="020B0609020204030204" pitchFamily="49" charset="0"/>
              </a:rPr>
              <a:t>new_numer</a:t>
            </a:r>
            <a:r>
              <a:rPr lang="en-US" dirty="0">
                <a:latin typeface="Consolas" panose="020B0609020204030204" pitchFamily="49" charset="0"/>
              </a:rPr>
              <a:t> },</a:t>
            </a:r>
          </a:p>
          <a:p>
            <a:pPr indent="-57150"/>
            <a:r>
              <a:rPr lang="en-US" dirty="0" err="1">
                <a:latin typeface="Consolas" panose="020B0609020204030204" pitchFamily="49" charset="0"/>
              </a:rPr>
              <a:t>denom</a:t>
            </a:r>
            <a:r>
              <a:rPr lang="en-US" dirty="0">
                <a:latin typeface="Consolas" panose="020B0609020204030204" pitchFamily="49" charset="0"/>
              </a:rPr>
              <a:t>_{ </a:t>
            </a:r>
            <a:r>
              <a:rPr lang="en-US" dirty="0" err="1">
                <a:latin typeface="Consolas" panose="020B0609020204030204" pitchFamily="49" charset="0"/>
              </a:rPr>
              <a:t>new_denom</a:t>
            </a:r>
            <a:r>
              <a:rPr lang="en-US" dirty="0">
                <a:latin typeface="Consolas" panose="020B0609020204030204" pitchFamily="49" charset="0"/>
              </a:rPr>
              <a:t> } {</a:t>
            </a:r>
          </a:p>
          <a:p>
            <a:pPr indent="-57150"/>
            <a:r>
              <a:rPr lang="en-US" dirty="0">
                <a:latin typeface="Consolas" panose="020B0609020204030204" pitchFamily="49" charset="0"/>
              </a:rPr>
              <a:t>    if ( </a:t>
            </a:r>
            <a:r>
              <a:rPr lang="en-US" dirty="0" err="1">
                <a:latin typeface="Consolas" panose="020B0609020204030204" pitchFamily="49" charset="0"/>
              </a:rPr>
              <a:t>denom</a:t>
            </a:r>
            <a:r>
              <a:rPr lang="en-US" dirty="0">
                <a:latin typeface="Consolas" panose="020B0609020204030204" pitchFamily="49" charset="0"/>
              </a:rPr>
              <a:t>_ == 0 ) {</a:t>
            </a:r>
          </a:p>
          <a:p>
            <a:pPr indent="-57150"/>
            <a:r>
              <a:rPr lang="en-US" dirty="0">
                <a:latin typeface="Consolas" panose="020B0609020204030204" pitchFamily="49" charset="0"/>
              </a:rPr>
              <a:t>        throw std::</a:t>
            </a:r>
            <a:r>
              <a:rPr lang="en-US" dirty="0" err="1">
                <a:latin typeface="Consolas" panose="020B0609020204030204" pitchFamily="49" charset="0"/>
              </a:rPr>
              <a:t>domain_error</a:t>
            </a:r>
            <a:r>
              <a:rPr lang="en-US" dirty="0">
                <a:latin typeface="Consolas" panose="020B0609020204030204" pitchFamily="49" charset="0"/>
              </a:rPr>
              <a:t>{</a:t>
            </a:r>
            <a:br>
              <a:rPr lang="en-US" dirty="0">
                <a:latin typeface="Consolas" panose="020B0609020204030204" pitchFamily="49" charset="0"/>
              </a:rPr>
            </a:br>
            <a:r>
              <a:rPr lang="en-US" dirty="0">
                <a:latin typeface="Consolas" panose="020B0609020204030204" pitchFamily="49" charset="0"/>
              </a:rPr>
              <a:t>            "The denominator must be non-zero"</a:t>
            </a:r>
          </a:p>
          <a:p>
            <a:pPr indent="-57150"/>
            <a:r>
              <a:rPr lang="en-US" dirty="0">
                <a:latin typeface="Consolas" panose="020B0609020204030204" pitchFamily="49" charset="0"/>
              </a:rPr>
              <a:t>        };</a:t>
            </a:r>
          </a:p>
          <a:p>
            <a:pPr indent="-57150"/>
            <a:r>
              <a:rPr lang="en-US" dirty="0">
                <a:latin typeface="Consolas" panose="020B0609020204030204" pitchFamily="49" charset="0"/>
              </a:rPr>
              <a:t>    }</a:t>
            </a:r>
          </a:p>
          <a:p>
            <a:pPr indent="-57150"/>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pic>
        <p:nvPicPr>
          <p:cNvPr id="8" name="Audio 7">
            <a:hlinkClick r:id="" action="ppaction://media"/>
            <a:extLst>
              <a:ext uri="{FF2B5EF4-FFF2-40B4-BE49-F238E27FC236}">
                <a16:creationId xmlns:a16="http://schemas.microsoft.com/office/drawing/2014/main" id="{298F477B-452B-488D-B91D-A45C6C36066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52006716"/>
      </p:ext>
    </p:extLst>
  </p:cSld>
  <p:clrMapOvr>
    <a:masterClrMapping/>
  </p:clrMapOvr>
  <mc:AlternateContent xmlns:mc="http://schemas.openxmlformats.org/markup-compatibility/2006" xmlns:p14="http://schemas.microsoft.com/office/powerpoint/2010/main">
    <mc:Choice Requires="p14">
      <p:transition spd="slow" p14:dur="2000" advTm="90004"/>
    </mc:Choice>
    <mc:Fallback xmlns="">
      <p:transition spd="slow" advTm="90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Recall that we want rational numbers stored in a normal form:</a:t>
            </a:r>
          </a:p>
          <a:p>
            <a:pPr lvl="1"/>
            <a:r>
              <a:rPr lang="en-US" dirty="0"/>
              <a:t>The denominator is always positive</a:t>
            </a:r>
          </a:p>
          <a:p>
            <a:pPr lvl="1"/>
            <a:r>
              <a:rPr lang="en-US" dirty="0"/>
              <a:t>The numerator and denominator share no common divisors</a:t>
            </a:r>
          </a:p>
        </p:txBody>
      </p:sp>
      <p:sp>
        <p:nvSpPr>
          <p:cNvPr id="4" name="TextBox 3">
            <a:extLst>
              <a:ext uri="{FF2B5EF4-FFF2-40B4-BE49-F238E27FC236}">
                <a16:creationId xmlns:a16="http://schemas.microsoft.com/office/drawing/2014/main" id="{9A2CD9D4-732E-4009-B117-1BBD1074943A}"/>
              </a:ext>
            </a:extLst>
          </p:cNvPr>
          <p:cNvSpPr txBox="1"/>
          <p:nvPr/>
        </p:nvSpPr>
        <p:spPr>
          <a:xfrm>
            <a:off x="1619672" y="3386023"/>
            <a:ext cx="6912768" cy="3139321"/>
          </a:xfrm>
          <a:prstGeom prst="rect">
            <a:avLst/>
          </a:prstGeom>
          <a:noFill/>
        </p:spPr>
        <p:txBody>
          <a:bodyPr wrap="square">
            <a:spAutoFit/>
          </a:bodyPr>
          <a:lstStyle/>
          <a:p>
            <a:pPr indent="-57150"/>
            <a:r>
              <a:rPr lang="en-US" dirty="0">
                <a:latin typeface="Consolas" panose="020B0609020204030204" pitchFamily="49" charset="0"/>
              </a:rPr>
              <a:t>Rational::Rational( int </a:t>
            </a:r>
            <a:r>
              <a:rPr lang="en-US" dirty="0" err="1">
                <a:latin typeface="Consolas" panose="020B0609020204030204" pitchFamily="49" charset="0"/>
              </a:rPr>
              <a:t>new_numer</a:t>
            </a:r>
            <a:r>
              <a:rPr lang="en-US" dirty="0">
                <a:latin typeface="Consolas" panose="020B0609020204030204" pitchFamily="49" charset="0"/>
              </a:rPr>
              <a:t>, int </a:t>
            </a:r>
            <a:r>
              <a:rPr lang="en-US" dirty="0" err="1">
                <a:latin typeface="Consolas" panose="020B0609020204030204" pitchFamily="49" charset="0"/>
              </a:rPr>
              <a:t>new_denom</a:t>
            </a:r>
            <a:r>
              <a:rPr lang="en-US" dirty="0">
                <a:latin typeface="Consolas" panose="020B0609020204030204" pitchFamily="49" charset="0"/>
              </a:rPr>
              <a:t> ):</a:t>
            </a:r>
          </a:p>
          <a:p>
            <a:pPr indent="-57150"/>
            <a:r>
              <a:rPr lang="en-US" dirty="0" err="1">
                <a:latin typeface="Consolas" panose="020B0609020204030204" pitchFamily="49" charset="0"/>
              </a:rPr>
              <a:t>numer</a:t>
            </a:r>
            <a:r>
              <a:rPr lang="en-US" dirty="0">
                <a:latin typeface="Consolas" panose="020B0609020204030204" pitchFamily="49" charset="0"/>
              </a:rPr>
              <a:t>_{ </a:t>
            </a:r>
            <a:r>
              <a:rPr lang="en-US" dirty="0" err="1">
                <a:latin typeface="Consolas" panose="020B0609020204030204" pitchFamily="49" charset="0"/>
              </a:rPr>
              <a:t>new_numer</a:t>
            </a:r>
            <a:r>
              <a:rPr lang="en-US" dirty="0">
                <a:latin typeface="Consolas" panose="020B0609020204030204" pitchFamily="49" charset="0"/>
              </a:rPr>
              <a:t> },</a:t>
            </a:r>
          </a:p>
          <a:p>
            <a:pPr indent="-57150"/>
            <a:r>
              <a:rPr lang="en-US" dirty="0" err="1">
                <a:latin typeface="Consolas" panose="020B0609020204030204" pitchFamily="49" charset="0"/>
              </a:rPr>
              <a:t>denom</a:t>
            </a:r>
            <a:r>
              <a:rPr lang="en-US" dirty="0">
                <a:latin typeface="Consolas" panose="020B0609020204030204" pitchFamily="49" charset="0"/>
              </a:rPr>
              <a:t>_{ </a:t>
            </a:r>
            <a:r>
              <a:rPr lang="en-US" dirty="0" err="1">
                <a:latin typeface="Consolas" panose="020B0609020204030204" pitchFamily="49" charset="0"/>
              </a:rPr>
              <a:t>new_denom</a:t>
            </a:r>
            <a:r>
              <a:rPr lang="en-US" dirty="0">
                <a:latin typeface="Consolas" panose="020B0609020204030204" pitchFamily="49" charset="0"/>
              </a:rPr>
              <a:t> } {</a:t>
            </a:r>
          </a:p>
          <a:p>
            <a:pPr indent="-57150"/>
            <a:r>
              <a:rPr lang="en-US" dirty="0">
                <a:latin typeface="Consolas" panose="020B0609020204030204" pitchFamily="49" charset="0"/>
              </a:rPr>
              <a:t>    if ( </a:t>
            </a:r>
            <a:r>
              <a:rPr lang="en-US" dirty="0" err="1">
                <a:latin typeface="Consolas" panose="020B0609020204030204" pitchFamily="49" charset="0"/>
              </a:rPr>
              <a:t>denom</a:t>
            </a:r>
            <a:r>
              <a:rPr lang="en-US" dirty="0">
                <a:latin typeface="Consolas" panose="020B0609020204030204" pitchFamily="49" charset="0"/>
              </a:rPr>
              <a:t>_ == 0 ) {</a:t>
            </a:r>
          </a:p>
          <a:p>
            <a:pPr indent="-57150"/>
            <a:r>
              <a:rPr lang="en-US" dirty="0">
                <a:latin typeface="Consolas" panose="020B0609020204030204" pitchFamily="49" charset="0"/>
              </a:rPr>
              <a:t>        throw std::</a:t>
            </a:r>
            <a:r>
              <a:rPr lang="en-US" dirty="0" err="1">
                <a:latin typeface="Consolas" panose="020B0609020204030204" pitchFamily="49" charset="0"/>
              </a:rPr>
              <a:t>domain_error</a:t>
            </a:r>
            <a:r>
              <a:rPr lang="en-US" dirty="0">
                <a:latin typeface="Consolas" panose="020B0609020204030204" pitchFamily="49" charset="0"/>
              </a:rPr>
              <a:t>{</a:t>
            </a:r>
            <a:br>
              <a:rPr lang="en-US" dirty="0">
                <a:latin typeface="Consolas" panose="020B0609020204030204" pitchFamily="49" charset="0"/>
              </a:rPr>
            </a:br>
            <a:r>
              <a:rPr lang="en-US" dirty="0">
                <a:latin typeface="Consolas" panose="020B0609020204030204" pitchFamily="49" charset="0"/>
              </a:rPr>
              <a:t>            "The denominator must be non-zero"</a:t>
            </a:r>
          </a:p>
          <a:p>
            <a:pPr indent="-57150"/>
            <a:r>
              <a:rPr lang="en-US" dirty="0">
                <a:latin typeface="Consolas" panose="020B0609020204030204" pitchFamily="49" charset="0"/>
              </a:rPr>
              <a:t>        };</a:t>
            </a:r>
          </a:p>
          <a:p>
            <a:pPr indent="-57150"/>
            <a:r>
              <a:rPr lang="en-US" dirty="0">
                <a:latin typeface="Consolas" panose="020B0609020204030204" pitchFamily="49" charset="0"/>
              </a:rPr>
              <a:t>    }</a:t>
            </a:r>
          </a:p>
          <a:p>
            <a:pPr indent="-57150"/>
            <a:endParaRPr lang="en-US" dirty="0">
              <a:latin typeface="Consolas" panose="020B0609020204030204" pitchFamily="49" charset="0"/>
            </a:endParaRPr>
          </a:p>
          <a:p>
            <a:pPr indent="-57150"/>
            <a:r>
              <a:rPr lang="en-US" dirty="0">
                <a:latin typeface="Consolas" panose="020B0609020204030204" pitchFamily="49" charset="0"/>
              </a:rPr>
              <a:t>    // Normalize the rational number...</a:t>
            </a:r>
          </a:p>
          <a:p>
            <a:pPr indent="-57150"/>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pic>
        <p:nvPicPr>
          <p:cNvPr id="9" name="Audio 8">
            <a:hlinkClick r:id="" action="ppaction://media"/>
            <a:extLst>
              <a:ext uri="{FF2B5EF4-FFF2-40B4-BE49-F238E27FC236}">
                <a16:creationId xmlns:a16="http://schemas.microsoft.com/office/drawing/2014/main" id="{C6A85EB5-DBB3-4997-804E-D660B9C298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4488976"/>
      </p:ext>
    </p:extLst>
  </p:cSld>
  <p:clrMapOvr>
    <a:masterClrMapping/>
  </p:clrMapOvr>
  <mc:AlternateContent xmlns:mc="http://schemas.openxmlformats.org/markup-compatibility/2006" xmlns:p14="http://schemas.microsoft.com/office/powerpoint/2010/main">
    <mc:Choice Requires="p14">
      <p:transition spd="slow" p14:dur="2000" advTm="41806"/>
    </mc:Choice>
    <mc:Fallback xmlns="">
      <p:transition spd="slow" advTm="4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Constructors</a:t>
            </a:r>
          </a:p>
        </p:txBody>
      </p:sp>
      <p:sp>
        <p:nvSpPr>
          <p:cNvPr id="3" name="Content Placeholder 2"/>
          <p:cNvSpPr>
            <a:spLocks noGrp="1"/>
          </p:cNvSpPr>
          <p:nvPr>
            <p:ph idx="1"/>
          </p:nvPr>
        </p:nvSpPr>
        <p:spPr>
          <a:xfrm>
            <a:off x="457200" y="1600200"/>
            <a:ext cx="8686800" cy="4525963"/>
          </a:xfrm>
        </p:spPr>
        <p:txBody>
          <a:bodyPr/>
          <a:lstStyle/>
          <a:p>
            <a:r>
              <a:rPr lang="en-US" dirty="0"/>
              <a:t>We could just normalize the number in the constructor…</a:t>
            </a:r>
          </a:p>
          <a:p>
            <a:pPr lvl="1"/>
            <a:r>
              <a:rPr lang="en-US" dirty="0"/>
              <a:t>However, after any arithmetic operation with rational numbers,</a:t>
            </a:r>
            <a:br>
              <a:rPr lang="en-US" dirty="0"/>
            </a:br>
            <a:r>
              <a:rPr lang="en-US" dirty="0"/>
              <a:t>		we will have to normalize the result</a:t>
            </a:r>
          </a:p>
          <a:p>
            <a:pPr lvl="1"/>
            <a:r>
              <a:rPr lang="en-US" dirty="0"/>
              <a:t>If we are doing this umpteen times,</a:t>
            </a:r>
            <a:br>
              <a:rPr lang="en-US" dirty="0"/>
            </a:br>
            <a:r>
              <a:rPr lang="en-US" dirty="0"/>
              <a:t>		why not write a function to do this?</a:t>
            </a:r>
          </a:p>
        </p:txBody>
      </p:sp>
      <p:pic>
        <p:nvPicPr>
          <p:cNvPr id="5" name="Audio 4">
            <a:hlinkClick r:id="" action="ppaction://media"/>
            <a:extLst>
              <a:ext uri="{FF2B5EF4-FFF2-40B4-BE49-F238E27FC236}">
                <a16:creationId xmlns:a16="http://schemas.microsoft.com/office/drawing/2014/main" id="{4C18848F-5652-4D6A-954C-9D2C9746AEF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
        <p:nvSpPr>
          <p:cNvPr id="8" name="TextBox 7">
            <a:extLst>
              <a:ext uri="{FF2B5EF4-FFF2-40B4-BE49-F238E27FC236}">
                <a16:creationId xmlns:a16="http://schemas.microsoft.com/office/drawing/2014/main" id="{A80CF20E-E96D-444E-B43B-FE978D30CD1D}"/>
              </a:ext>
            </a:extLst>
          </p:cNvPr>
          <p:cNvSpPr txBox="1"/>
          <p:nvPr/>
        </p:nvSpPr>
        <p:spPr>
          <a:xfrm>
            <a:off x="1619672" y="3386023"/>
            <a:ext cx="6912768" cy="3139321"/>
          </a:xfrm>
          <a:prstGeom prst="rect">
            <a:avLst/>
          </a:prstGeom>
          <a:noFill/>
        </p:spPr>
        <p:txBody>
          <a:bodyPr wrap="square">
            <a:spAutoFit/>
          </a:bodyPr>
          <a:lstStyle/>
          <a:p>
            <a:pPr indent="-57150"/>
            <a:r>
              <a:rPr lang="en-US" dirty="0">
                <a:latin typeface="Consolas" panose="020B0609020204030204" pitchFamily="49" charset="0"/>
              </a:rPr>
              <a:t>Rational::Rational( int </a:t>
            </a:r>
            <a:r>
              <a:rPr lang="en-US" dirty="0" err="1">
                <a:latin typeface="Consolas" panose="020B0609020204030204" pitchFamily="49" charset="0"/>
              </a:rPr>
              <a:t>new_numer</a:t>
            </a:r>
            <a:r>
              <a:rPr lang="en-US" dirty="0">
                <a:latin typeface="Consolas" panose="020B0609020204030204" pitchFamily="49" charset="0"/>
              </a:rPr>
              <a:t>, int </a:t>
            </a:r>
            <a:r>
              <a:rPr lang="en-US" dirty="0" err="1">
                <a:latin typeface="Consolas" panose="020B0609020204030204" pitchFamily="49" charset="0"/>
              </a:rPr>
              <a:t>new_denom</a:t>
            </a:r>
            <a:r>
              <a:rPr lang="en-US" dirty="0">
                <a:latin typeface="Consolas" panose="020B0609020204030204" pitchFamily="49" charset="0"/>
              </a:rPr>
              <a:t> ):</a:t>
            </a:r>
          </a:p>
          <a:p>
            <a:pPr indent="-57150"/>
            <a:r>
              <a:rPr lang="en-US" dirty="0" err="1">
                <a:latin typeface="Consolas" panose="020B0609020204030204" pitchFamily="49" charset="0"/>
              </a:rPr>
              <a:t>numer</a:t>
            </a:r>
            <a:r>
              <a:rPr lang="en-US" dirty="0">
                <a:latin typeface="Consolas" panose="020B0609020204030204" pitchFamily="49" charset="0"/>
              </a:rPr>
              <a:t>_{ </a:t>
            </a:r>
            <a:r>
              <a:rPr lang="en-US" dirty="0" err="1">
                <a:latin typeface="Consolas" panose="020B0609020204030204" pitchFamily="49" charset="0"/>
              </a:rPr>
              <a:t>new_numer</a:t>
            </a:r>
            <a:r>
              <a:rPr lang="en-US" dirty="0">
                <a:latin typeface="Consolas" panose="020B0609020204030204" pitchFamily="49" charset="0"/>
              </a:rPr>
              <a:t> },</a:t>
            </a:r>
          </a:p>
          <a:p>
            <a:pPr indent="-57150"/>
            <a:r>
              <a:rPr lang="en-US" dirty="0" err="1">
                <a:latin typeface="Consolas" panose="020B0609020204030204" pitchFamily="49" charset="0"/>
              </a:rPr>
              <a:t>denom</a:t>
            </a:r>
            <a:r>
              <a:rPr lang="en-US" dirty="0">
                <a:latin typeface="Consolas" panose="020B0609020204030204" pitchFamily="49" charset="0"/>
              </a:rPr>
              <a:t>_{ </a:t>
            </a:r>
            <a:r>
              <a:rPr lang="en-US" dirty="0" err="1">
                <a:latin typeface="Consolas" panose="020B0609020204030204" pitchFamily="49" charset="0"/>
              </a:rPr>
              <a:t>new_denom</a:t>
            </a:r>
            <a:r>
              <a:rPr lang="en-US" dirty="0">
                <a:latin typeface="Consolas" panose="020B0609020204030204" pitchFamily="49" charset="0"/>
              </a:rPr>
              <a:t> } {</a:t>
            </a:r>
          </a:p>
          <a:p>
            <a:pPr indent="-57150"/>
            <a:r>
              <a:rPr lang="en-US" dirty="0">
                <a:latin typeface="Consolas" panose="020B0609020204030204" pitchFamily="49" charset="0"/>
              </a:rPr>
              <a:t>    if ( </a:t>
            </a:r>
            <a:r>
              <a:rPr lang="en-US" dirty="0" err="1">
                <a:latin typeface="Consolas" panose="020B0609020204030204" pitchFamily="49" charset="0"/>
              </a:rPr>
              <a:t>denom</a:t>
            </a:r>
            <a:r>
              <a:rPr lang="en-US" dirty="0">
                <a:latin typeface="Consolas" panose="020B0609020204030204" pitchFamily="49" charset="0"/>
              </a:rPr>
              <a:t>_ == 0 ) {</a:t>
            </a:r>
          </a:p>
          <a:p>
            <a:pPr indent="-57150"/>
            <a:r>
              <a:rPr lang="en-US" dirty="0">
                <a:latin typeface="Consolas" panose="020B0609020204030204" pitchFamily="49" charset="0"/>
              </a:rPr>
              <a:t>        throw std::</a:t>
            </a:r>
            <a:r>
              <a:rPr lang="en-US" dirty="0" err="1">
                <a:latin typeface="Consolas" panose="020B0609020204030204" pitchFamily="49" charset="0"/>
              </a:rPr>
              <a:t>domain_error</a:t>
            </a:r>
            <a:r>
              <a:rPr lang="en-US" dirty="0">
                <a:latin typeface="Consolas" panose="020B0609020204030204" pitchFamily="49" charset="0"/>
              </a:rPr>
              <a:t>{</a:t>
            </a:r>
            <a:br>
              <a:rPr lang="en-US" dirty="0">
                <a:latin typeface="Consolas" panose="020B0609020204030204" pitchFamily="49" charset="0"/>
              </a:rPr>
            </a:br>
            <a:r>
              <a:rPr lang="en-US" dirty="0">
                <a:latin typeface="Consolas" panose="020B0609020204030204" pitchFamily="49" charset="0"/>
              </a:rPr>
              <a:t>            "The denominator must be non-zero"</a:t>
            </a:r>
          </a:p>
          <a:p>
            <a:pPr indent="-57150"/>
            <a:r>
              <a:rPr lang="en-US" dirty="0">
                <a:latin typeface="Consolas" panose="020B0609020204030204" pitchFamily="49" charset="0"/>
              </a:rPr>
              <a:t>        };</a:t>
            </a:r>
          </a:p>
          <a:p>
            <a:pPr indent="-57150"/>
            <a:r>
              <a:rPr lang="en-US" dirty="0">
                <a:latin typeface="Consolas" panose="020B0609020204030204" pitchFamily="49" charset="0"/>
              </a:rPr>
              <a:t>    }</a:t>
            </a:r>
          </a:p>
          <a:p>
            <a:pPr indent="-57150"/>
            <a:endParaRPr lang="en-US" dirty="0">
              <a:latin typeface="Consolas" panose="020B0609020204030204" pitchFamily="49" charset="0"/>
            </a:endParaRPr>
          </a:p>
          <a:p>
            <a:pPr indent="-57150"/>
            <a:r>
              <a:rPr lang="en-US" dirty="0">
                <a:latin typeface="Consolas" panose="020B0609020204030204" pitchFamily="49" charset="0"/>
              </a:rPr>
              <a:t>    // Normalize the rational number...</a:t>
            </a:r>
          </a:p>
          <a:p>
            <a:pPr indent="-57150"/>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spTree>
    <p:custDataLst>
      <p:tags r:id="rId1"/>
    </p:custDataLst>
    <p:extLst>
      <p:ext uri="{BB962C8B-B14F-4D97-AF65-F5344CB8AC3E}">
        <p14:creationId xmlns:p14="http://schemas.microsoft.com/office/powerpoint/2010/main" val="2864148112"/>
      </p:ext>
    </p:extLst>
  </p:cSld>
  <p:clrMapOvr>
    <a:masterClrMapping/>
  </p:clrMapOvr>
  <mc:AlternateContent xmlns:mc="http://schemas.openxmlformats.org/markup-compatibility/2006" xmlns:p14="http://schemas.microsoft.com/office/powerpoint/2010/main">
    <mc:Choice Requires="p14">
      <p:transition spd="slow" p14:dur="2000" advTm="8206"/>
    </mc:Choice>
    <mc:Fallback xmlns="">
      <p:transition spd="slow" advTm="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4BEF-DBF0-47DC-850E-7D955B8FDB55}"/>
              </a:ext>
            </a:extLst>
          </p:cNvPr>
          <p:cNvSpPr>
            <a:spLocks noGrp="1"/>
          </p:cNvSpPr>
          <p:nvPr>
            <p:ph type="title"/>
          </p:nvPr>
        </p:nvSpPr>
        <p:spPr/>
        <p:txBody>
          <a:bodyPr/>
          <a:lstStyle/>
          <a:p>
            <a:r>
              <a:rPr lang="en-US" dirty="0"/>
              <a:t>Private member functions</a:t>
            </a:r>
          </a:p>
        </p:txBody>
      </p:sp>
      <p:sp>
        <p:nvSpPr>
          <p:cNvPr id="3" name="Content Placeholder 2">
            <a:extLst>
              <a:ext uri="{FF2B5EF4-FFF2-40B4-BE49-F238E27FC236}">
                <a16:creationId xmlns:a16="http://schemas.microsoft.com/office/drawing/2014/main" id="{9D2936D2-4F2C-4AEC-99EF-E272A8AA4267}"/>
              </a:ext>
            </a:extLst>
          </p:cNvPr>
          <p:cNvSpPr>
            <a:spLocks noGrp="1"/>
          </p:cNvSpPr>
          <p:nvPr>
            <p:ph idx="1"/>
          </p:nvPr>
        </p:nvSpPr>
        <p:spPr/>
        <p:txBody>
          <a:bodyPr/>
          <a:lstStyle/>
          <a:p>
            <a:r>
              <a:rPr lang="en-US" dirty="0"/>
              <a:t>Let’s add a member function that normalizes a rational number</a:t>
            </a:r>
          </a:p>
          <a:p>
            <a:pPr lvl="1"/>
            <a:r>
              <a:rPr lang="en-US" dirty="0"/>
              <a:t>Users should not access this function, so we will declare it private</a:t>
            </a:r>
          </a:p>
          <a:p>
            <a:pPr lvl="1"/>
            <a:r>
              <a:rPr lang="en-US" dirty="0"/>
              <a:t>These are sometimes called </a:t>
            </a:r>
            <a:r>
              <a:rPr lang="en-US" i="1" dirty="0"/>
              <a:t>helper </a:t>
            </a:r>
            <a:r>
              <a:rPr lang="en-US" dirty="0"/>
              <a:t>functions</a:t>
            </a:r>
          </a:p>
          <a:p>
            <a:pPr lvl="2"/>
            <a:r>
              <a:rPr lang="en-US" dirty="0"/>
              <a:t>They are meant to be used by other member functions, not users</a:t>
            </a:r>
          </a:p>
          <a:p>
            <a:pPr lvl="1"/>
            <a:r>
              <a:rPr lang="en-US" dirty="0"/>
              <a:t>It may change the member variables, so it is not </a:t>
            </a:r>
            <a:r>
              <a:rPr lang="en-US" dirty="0">
                <a:latin typeface="Consolas" panose="020B0609020204030204" pitchFamily="49" charset="0"/>
              </a:rPr>
              <a:t>const</a:t>
            </a:r>
          </a:p>
        </p:txBody>
      </p:sp>
      <p:sp>
        <p:nvSpPr>
          <p:cNvPr id="6" name="TextBox 5">
            <a:extLst>
              <a:ext uri="{FF2B5EF4-FFF2-40B4-BE49-F238E27FC236}">
                <a16:creationId xmlns:a16="http://schemas.microsoft.com/office/drawing/2014/main" id="{75CD6E11-2C85-4AD2-8E87-18673BF3EAD3}"/>
              </a:ext>
            </a:extLst>
          </p:cNvPr>
          <p:cNvSpPr txBox="1"/>
          <p:nvPr/>
        </p:nvSpPr>
        <p:spPr>
          <a:xfrm>
            <a:off x="1619672" y="3386023"/>
            <a:ext cx="6912768" cy="3416320"/>
          </a:xfrm>
          <a:prstGeom prst="rect">
            <a:avLst/>
          </a:prstGeom>
          <a:noFill/>
        </p:spPr>
        <p:txBody>
          <a:bodyPr wrap="square">
            <a:spAutoFit/>
          </a:bodyPr>
          <a:lstStyle/>
          <a:p>
            <a:pPr indent="-57150"/>
            <a:r>
              <a:rPr lang="en-US" dirty="0">
                <a:latin typeface="Consolas" panose="020B0609020204030204" pitchFamily="49" charset="0"/>
              </a:rPr>
              <a:t>class Rational {</a:t>
            </a:r>
          </a:p>
          <a:p>
            <a:pPr indent="-57150"/>
            <a:r>
              <a:rPr lang="en-US" dirty="0">
                <a:latin typeface="Consolas" panose="020B0609020204030204" pitchFamily="49" charset="0"/>
              </a:rPr>
              <a:t>    public:</a:t>
            </a:r>
          </a:p>
          <a:p>
            <a:pPr indent="-57150"/>
            <a:r>
              <a:rPr lang="en-US" dirty="0">
                <a:latin typeface="Consolas" panose="020B0609020204030204" pitchFamily="49" charset="0"/>
              </a:rPr>
              <a:t>        Rational();</a:t>
            </a:r>
          </a:p>
          <a:p>
            <a:pPr indent="-57150"/>
            <a:r>
              <a:rPr lang="en-US" dirty="0">
                <a:latin typeface="Consolas" panose="020B0609020204030204" pitchFamily="49" charset="0"/>
              </a:rPr>
              <a:t>        Rational( int </a:t>
            </a:r>
            <a:r>
              <a:rPr lang="en-US" dirty="0" err="1">
                <a:latin typeface="Consolas" panose="020B0609020204030204" pitchFamily="49" charset="0"/>
              </a:rPr>
              <a:t>new_numer</a:t>
            </a:r>
            <a:r>
              <a:rPr lang="en-US" dirty="0">
                <a:latin typeface="Consolas" panose="020B0609020204030204" pitchFamily="49" charset="0"/>
              </a:rPr>
              <a:t>, int </a:t>
            </a:r>
            <a:r>
              <a:rPr lang="en-US" dirty="0" err="1">
                <a:latin typeface="Consolas" panose="020B0609020204030204" pitchFamily="49" charset="0"/>
              </a:rPr>
              <a:t>new_denom</a:t>
            </a:r>
            <a:r>
              <a:rPr lang="en-US" dirty="0">
                <a:latin typeface="Consolas" panose="020B0609020204030204" pitchFamily="49" charset="0"/>
              </a:rPr>
              <a:t> = 1 );</a:t>
            </a:r>
          </a:p>
          <a:p>
            <a:pPr indent="-57150"/>
            <a:endParaRPr lang="en-US" dirty="0">
              <a:latin typeface="Consolas" panose="020B0609020204030204" pitchFamily="49" charset="0"/>
            </a:endParaRPr>
          </a:p>
          <a:p>
            <a:pPr indent="-57150"/>
            <a:r>
              <a:rPr lang="en-US" dirty="0">
                <a:latin typeface="Consolas" panose="020B0609020204030204" pitchFamily="49" charset="0"/>
              </a:rPr>
              <a:t>        int </a:t>
            </a:r>
            <a:r>
              <a:rPr lang="en-US" dirty="0" err="1">
                <a:latin typeface="Consolas" panose="020B0609020204030204" pitchFamily="49" charset="0"/>
              </a:rPr>
              <a:t>numer</a:t>
            </a:r>
            <a:r>
              <a:rPr lang="en-US" dirty="0">
                <a:latin typeface="Consolas" panose="020B0609020204030204" pitchFamily="49" charset="0"/>
              </a:rPr>
              <a:t>() const;</a:t>
            </a:r>
          </a:p>
          <a:p>
            <a:pPr indent="-57150"/>
            <a:r>
              <a:rPr lang="en-US" dirty="0">
                <a:latin typeface="Consolas" panose="020B0609020204030204" pitchFamily="49" charset="0"/>
              </a:rPr>
              <a:t>        int </a:t>
            </a:r>
            <a:r>
              <a:rPr lang="en-US" dirty="0" err="1">
                <a:latin typeface="Consolas" panose="020B0609020204030204" pitchFamily="49" charset="0"/>
              </a:rPr>
              <a:t>denom</a:t>
            </a:r>
            <a:r>
              <a:rPr lang="en-US" dirty="0">
                <a:latin typeface="Consolas" panose="020B0609020204030204" pitchFamily="49" charset="0"/>
              </a:rPr>
              <a:t>() const;</a:t>
            </a:r>
          </a:p>
          <a:p>
            <a:pPr indent="-57150"/>
            <a:r>
              <a:rPr lang="en-US" dirty="0">
                <a:latin typeface="Consolas" panose="020B0609020204030204" pitchFamily="49" charset="0"/>
              </a:rPr>
              <a:t>    private:</a:t>
            </a:r>
          </a:p>
          <a:p>
            <a:pPr indent="-57150"/>
            <a:r>
              <a:rPr lang="en-US" dirty="0">
                <a:latin typeface="Consolas" panose="020B0609020204030204" pitchFamily="49" charset="0"/>
              </a:rPr>
              <a:t>        int </a:t>
            </a:r>
            <a:r>
              <a:rPr lang="en-US" dirty="0" err="1">
                <a:latin typeface="Consolas" panose="020B0609020204030204" pitchFamily="49" charset="0"/>
              </a:rPr>
              <a:t>numer</a:t>
            </a:r>
            <a:r>
              <a:rPr lang="en-US" dirty="0">
                <a:latin typeface="Consolas" panose="020B0609020204030204" pitchFamily="49" charset="0"/>
              </a:rPr>
              <a:t>_;</a:t>
            </a:r>
          </a:p>
          <a:p>
            <a:pPr indent="-57150"/>
            <a:r>
              <a:rPr lang="en-US" dirty="0">
                <a:latin typeface="Consolas" panose="020B0609020204030204" pitchFamily="49" charset="0"/>
              </a:rPr>
              <a:t>        int </a:t>
            </a:r>
            <a:r>
              <a:rPr lang="en-US" dirty="0" err="1">
                <a:latin typeface="Consolas" panose="020B0609020204030204" pitchFamily="49" charset="0"/>
              </a:rPr>
              <a:t>denom</a:t>
            </a:r>
            <a:r>
              <a:rPr lang="en-US" dirty="0">
                <a:latin typeface="Consolas" panose="020B0609020204030204" pitchFamily="49" charset="0"/>
              </a:rPr>
              <a:t>_;</a:t>
            </a:r>
          </a:p>
          <a:p>
            <a:pPr indent="-57150"/>
            <a:r>
              <a:rPr lang="en-US" dirty="0">
                <a:solidFill>
                  <a:srgbClr val="FF0000"/>
                </a:solidFill>
                <a:latin typeface="Consolas" panose="020B0609020204030204" pitchFamily="49" charset="0"/>
              </a:rPr>
              <a:t>        void normalize();</a:t>
            </a:r>
          </a:p>
          <a:p>
            <a:pPr indent="-57150"/>
            <a:r>
              <a:rPr lang="en-US" dirty="0">
                <a:latin typeface="Consolas" panose="020B0609020204030204" pitchFamily="49" charset="0"/>
              </a:rPr>
              <a:t>};</a:t>
            </a:r>
          </a:p>
        </p:txBody>
      </p:sp>
      <p:pic>
        <p:nvPicPr>
          <p:cNvPr id="10" name="Audio 9">
            <a:hlinkClick r:id="" action="ppaction://media"/>
            <a:extLst>
              <a:ext uri="{FF2B5EF4-FFF2-40B4-BE49-F238E27FC236}">
                <a16:creationId xmlns:a16="http://schemas.microsoft.com/office/drawing/2014/main" id="{57B40034-C865-407D-A1F4-E51214B822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19029618"/>
      </p:ext>
    </p:extLst>
  </p:cSld>
  <p:clrMapOvr>
    <a:masterClrMapping/>
  </p:clrMapOvr>
  <mc:AlternateContent xmlns:mc="http://schemas.openxmlformats.org/markup-compatibility/2006" xmlns:p14="http://schemas.microsoft.com/office/powerpoint/2010/main">
    <mc:Choice Requires="p14">
      <p:transition spd="slow" p14:dur="2000" advTm="50575"/>
    </mc:Choice>
    <mc:Fallback xmlns="">
      <p:transition spd="slow" advTm="5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4BEF-DBF0-47DC-850E-7D955B8FDB55}"/>
              </a:ext>
            </a:extLst>
          </p:cNvPr>
          <p:cNvSpPr>
            <a:spLocks noGrp="1"/>
          </p:cNvSpPr>
          <p:nvPr>
            <p:ph type="title"/>
          </p:nvPr>
        </p:nvSpPr>
        <p:spPr/>
        <p:txBody>
          <a:bodyPr/>
          <a:lstStyle/>
          <a:p>
            <a:r>
              <a:rPr lang="en-US" dirty="0"/>
              <a:t>Private member functions</a:t>
            </a:r>
          </a:p>
        </p:txBody>
      </p:sp>
      <p:sp>
        <p:nvSpPr>
          <p:cNvPr id="3" name="Content Placeholder 2">
            <a:extLst>
              <a:ext uri="{FF2B5EF4-FFF2-40B4-BE49-F238E27FC236}">
                <a16:creationId xmlns:a16="http://schemas.microsoft.com/office/drawing/2014/main" id="{9D2936D2-4F2C-4AEC-99EF-E272A8AA4267}"/>
              </a:ext>
            </a:extLst>
          </p:cNvPr>
          <p:cNvSpPr>
            <a:spLocks noGrp="1"/>
          </p:cNvSpPr>
          <p:nvPr>
            <p:ph idx="1"/>
          </p:nvPr>
        </p:nvSpPr>
        <p:spPr/>
        <p:txBody>
          <a:bodyPr/>
          <a:lstStyle/>
          <a:p>
            <a:r>
              <a:rPr lang="en-US" dirty="0"/>
              <a:t>Here is an implementation:</a:t>
            </a:r>
          </a:p>
        </p:txBody>
      </p:sp>
      <p:sp>
        <p:nvSpPr>
          <p:cNvPr id="5" name="TextBox 4">
            <a:extLst>
              <a:ext uri="{FF2B5EF4-FFF2-40B4-BE49-F238E27FC236}">
                <a16:creationId xmlns:a16="http://schemas.microsoft.com/office/drawing/2014/main" id="{C9F6B8D2-F9E7-45D8-B88A-0D84304BFDFF}"/>
              </a:ext>
            </a:extLst>
          </p:cNvPr>
          <p:cNvSpPr txBox="1"/>
          <p:nvPr/>
        </p:nvSpPr>
        <p:spPr>
          <a:xfrm>
            <a:off x="1331640" y="2060664"/>
            <a:ext cx="6851104" cy="4247317"/>
          </a:xfrm>
          <a:prstGeom prst="rect">
            <a:avLst/>
          </a:prstGeom>
          <a:noFill/>
        </p:spPr>
        <p:txBody>
          <a:bodyPr wrap="square">
            <a:spAutoFit/>
          </a:bodyPr>
          <a:lstStyle/>
          <a:p>
            <a:pPr indent="-57150"/>
            <a:r>
              <a:rPr lang="en-US" dirty="0">
                <a:latin typeface="Consolas" panose="020B0609020204030204" pitchFamily="49" charset="0"/>
              </a:rPr>
              <a:t>void Rational::normalize() {</a:t>
            </a:r>
          </a:p>
          <a:p>
            <a:pPr indent="-57150"/>
            <a:r>
              <a:rPr lang="en-US" dirty="0">
                <a:latin typeface="Consolas" panose="020B0609020204030204" pitchFamily="49" charset="0"/>
              </a:rPr>
              <a:t>    // By the time this function is ever called,</a:t>
            </a:r>
            <a:br>
              <a:rPr lang="en-US" dirty="0">
                <a:latin typeface="Consolas" panose="020B0609020204030204" pitchFamily="49" charset="0"/>
              </a:rPr>
            </a:br>
            <a:r>
              <a:rPr lang="en-US" dirty="0">
                <a:latin typeface="Consolas" panose="020B0609020204030204" pitchFamily="49" charset="0"/>
              </a:rPr>
              <a:t>    // the denominator should never be zero</a:t>
            </a:r>
          </a:p>
          <a:p>
            <a:pPr indent="-57150"/>
            <a:r>
              <a:rPr lang="en-US" dirty="0">
                <a:latin typeface="Consolas" panose="020B0609020204030204" pitchFamily="49" charset="0"/>
              </a:rPr>
              <a:t>    assert( </a:t>
            </a:r>
            <a:r>
              <a:rPr lang="en-US" dirty="0" err="1">
                <a:latin typeface="Consolas" panose="020B0609020204030204" pitchFamily="49" charset="0"/>
              </a:rPr>
              <a:t>denom</a:t>
            </a:r>
            <a:r>
              <a:rPr lang="en-US" dirty="0">
                <a:latin typeface="Consolas" panose="020B0609020204030204" pitchFamily="49" charset="0"/>
              </a:rPr>
              <a:t>_ != 0 );</a:t>
            </a:r>
          </a:p>
          <a:p>
            <a:pPr indent="-57150"/>
            <a:endParaRPr lang="en-US" dirty="0">
              <a:latin typeface="Consolas" panose="020B0609020204030204" pitchFamily="49" charset="0"/>
            </a:endParaRPr>
          </a:p>
          <a:p>
            <a:pPr indent="-57150"/>
            <a:r>
              <a:rPr lang="en-US" dirty="0">
                <a:latin typeface="Consolas" panose="020B0609020204030204" pitchFamily="49" charset="0"/>
              </a:rPr>
              <a:t>    if ( </a:t>
            </a:r>
            <a:r>
              <a:rPr lang="en-US" dirty="0" err="1">
                <a:latin typeface="Consolas" panose="020B0609020204030204" pitchFamily="49" charset="0"/>
              </a:rPr>
              <a:t>denom</a:t>
            </a:r>
            <a:r>
              <a:rPr lang="en-US" dirty="0">
                <a:latin typeface="Consolas" panose="020B0609020204030204" pitchFamily="49" charset="0"/>
              </a:rPr>
              <a:t>_ &lt; 0 ) {</a:t>
            </a:r>
          </a:p>
          <a:p>
            <a:pPr indent="-57150"/>
            <a:r>
              <a:rPr lang="en-US" dirty="0">
                <a:latin typeface="Consolas" panose="020B0609020204030204" pitchFamily="49" charset="0"/>
              </a:rPr>
              <a:t>        </a:t>
            </a:r>
            <a:r>
              <a:rPr lang="en-US" dirty="0" err="1">
                <a:latin typeface="Consolas" panose="020B0609020204030204" pitchFamily="49" charset="0"/>
              </a:rPr>
              <a:t>numer</a:t>
            </a:r>
            <a:r>
              <a:rPr lang="en-US" dirty="0">
                <a:latin typeface="Consolas" panose="020B0609020204030204" pitchFamily="49" charset="0"/>
              </a:rPr>
              <a:t>_ = -</a:t>
            </a:r>
            <a:r>
              <a:rPr lang="en-US" dirty="0" err="1">
                <a:latin typeface="Consolas" panose="020B0609020204030204" pitchFamily="49" charset="0"/>
              </a:rPr>
              <a:t>numer</a:t>
            </a:r>
            <a:r>
              <a:rPr lang="en-US" dirty="0">
                <a:latin typeface="Consolas" panose="020B0609020204030204" pitchFamily="49" charset="0"/>
              </a:rPr>
              <a:t>_;</a:t>
            </a:r>
          </a:p>
          <a:p>
            <a:pPr indent="-57150"/>
            <a:r>
              <a:rPr lang="en-US" dirty="0">
                <a:latin typeface="Consolas" panose="020B0609020204030204" pitchFamily="49" charset="0"/>
              </a:rPr>
              <a:t>        </a:t>
            </a:r>
            <a:r>
              <a:rPr lang="en-US" dirty="0" err="1">
                <a:latin typeface="Consolas" panose="020B0609020204030204" pitchFamily="49" charset="0"/>
              </a:rPr>
              <a:t>denom</a:t>
            </a:r>
            <a:r>
              <a:rPr lang="en-US" dirty="0">
                <a:latin typeface="Consolas" panose="020B0609020204030204" pitchFamily="49" charset="0"/>
              </a:rPr>
              <a:t>_ = -</a:t>
            </a:r>
            <a:r>
              <a:rPr lang="en-US" dirty="0" err="1">
                <a:latin typeface="Consolas" panose="020B0609020204030204" pitchFamily="49" charset="0"/>
              </a:rPr>
              <a:t>denom</a:t>
            </a:r>
            <a:r>
              <a:rPr lang="en-US" dirty="0">
                <a:latin typeface="Consolas" panose="020B0609020204030204" pitchFamily="49" charset="0"/>
              </a:rPr>
              <a:t>_;</a:t>
            </a:r>
          </a:p>
          <a:p>
            <a:pPr indent="-57150"/>
            <a:r>
              <a:rPr lang="en-US" dirty="0">
                <a:latin typeface="Consolas" panose="020B0609020204030204" pitchFamily="49" charset="0"/>
              </a:rPr>
              <a:t>    }</a:t>
            </a:r>
          </a:p>
          <a:p>
            <a:pPr indent="-57150"/>
            <a:endParaRPr lang="en-US" dirty="0">
              <a:latin typeface="Consolas" panose="020B0609020204030204" pitchFamily="49" charset="0"/>
            </a:endParaRPr>
          </a:p>
          <a:p>
            <a:pPr indent="-57150"/>
            <a:r>
              <a:rPr lang="en-US" dirty="0">
                <a:latin typeface="Consolas" panose="020B0609020204030204" pitchFamily="49" charset="0"/>
              </a:rPr>
              <a:t>    int divisor{ </a:t>
            </a:r>
            <a:r>
              <a:rPr lang="en-US" dirty="0" err="1">
                <a:solidFill>
                  <a:srgbClr val="0070C0"/>
                </a:solidFill>
                <a:latin typeface="Consolas" panose="020B0609020204030204" pitchFamily="49" charset="0"/>
              </a:rPr>
              <a:t>gcd</a:t>
            </a: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numer</a:t>
            </a:r>
            <a:r>
              <a:rPr lang="en-US" dirty="0">
                <a:solidFill>
                  <a:srgbClr val="0070C0"/>
                </a:solidFill>
                <a:latin typeface="Consolas" panose="020B0609020204030204" pitchFamily="49" charset="0"/>
              </a:rPr>
              <a:t>_, </a:t>
            </a:r>
            <a:r>
              <a:rPr lang="en-US" dirty="0" err="1">
                <a:solidFill>
                  <a:srgbClr val="0070C0"/>
                </a:solidFill>
                <a:latin typeface="Consolas" panose="020B0609020204030204" pitchFamily="49" charset="0"/>
              </a:rPr>
              <a:t>denom</a:t>
            </a:r>
            <a:r>
              <a:rPr lang="en-US" dirty="0">
                <a:solidFill>
                  <a:srgbClr val="0070C0"/>
                </a:solidFill>
                <a:latin typeface="Consolas" panose="020B0609020204030204" pitchFamily="49" charset="0"/>
              </a:rPr>
              <a:t>_ ) </a:t>
            </a:r>
            <a:r>
              <a:rPr lang="en-US" dirty="0">
                <a:latin typeface="Consolas" panose="020B0609020204030204" pitchFamily="49" charset="0"/>
              </a:rPr>
              <a:t>};</a:t>
            </a:r>
          </a:p>
          <a:p>
            <a:pPr indent="-57150"/>
            <a:endParaRPr lang="en-US" dirty="0">
              <a:latin typeface="Consolas" panose="020B0609020204030204" pitchFamily="49" charset="0"/>
            </a:endParaRPr>
          </a:p>
          <a:p>
            <a:pPr indent="-57150"/>
            <a:r>
              <a:rPr lang="en-US" dirty="0">
                <a:latin typeface="Consolas" panose="020B0609020204030204" pitchFamily="49" charset="0"/>
              </a:rPr>
              <a:t>    </a:t>
            </a:r>
            <a:r>
              <a:rPr lang="en-US" dirty="0" err="1">
                <a:latin typeface="Consolas" panose="020B0609020204030204" pitchFamily="49" charset="0"/>
              </a:rPr>
              <a:t>numer</a:t>
            </a:r>
            <a:r>
              <a:rPr lang="en-US" dirty="0">
                <a:latin typeface="Consolas" panose="020B0609020204030204" pitchFamily="49" charset="0"/>
              </a:rPr>
              <a:t>_ /= divisor;</a:t>
            </a:r>
          </a:p>
          <a:p>
            <a:pPr indent="-57150"/>
            <a:r>
              <a:rPr lang="en-US" dirty="0">
                <a:latin typeface="Consolas" panose="020B0609020204030204" pitchFamily="49" charset="0"/>
              </a:rPr>
              <a:t>    </a:t>
            </a:r>
            <a:r>
              <a:rPr lang="en-US" dirty="0" err="1">
                <a:latin typeface="Consolas" panose="020B0609020204030204" pitchFamily="49" charset="0"/>
              </a:rPr>
              <a:t>denom</a:t>
            </a:r>
            <a:r>
              <a:rPr lang="en-US" dirty="0">
                <a:latin typeface="Consolas" panose="020B0609020204030204" pitchFamily="49" charset="0"/>
              </a:rPr>
              <a:t>_ /= divisor;</a:t>
            </a:r>
          </a:p>
          <a:p>
            <a:pPr indent="-57150"/>
            <a:r>
              <a:rPr lang="en-US" dirty="0">
                <a:latin typeface="Consolas" panose="020B0609020204030204" pitchFamily="49" charset="0"/>
              </a:rPr>
              <a:t>}</a:t>
            </a:r>
          </a:p>
        </p:txBody>
      </p:sp>
      <p:sp>
        <p:nvSpPr>
          <p:cNvPr id="4" name="TextBox 3">
            <a:extLst>
              <a:ext uri="{FF2B5EF4-FFF2-40B4-BE49-F238E27FC236}">
                <a16:creationId xmlns:a16="http://schemas.microsoft.com/office/drawing/2014/main" id="{C889160A-5EBD-433C-A9B8-EE1F20E027BC}"/>
              </a:ext>
            </a:extLst>
          </p:cNvPr>
          <p:cNvSpPr txBox="1"/>
          <p:nvPr/>
        </p:nvSpPr>
        <p:spPr>
          <a:xfrm>
            <a:off x="5148064" y="3863181"/>
            <a:ext cx="3249608" cy="646331"/>
          </a:xfrm>
          <a:prstGeom prst="rect">
            <a:avLst/>
          </a:prstGeom>
          <a:noFill/>
        </p:spPr>
        <p:txBody>
          <a:bodyPr wrap="none" rtlCol="0">
            <a:spAutoFit/>
          </a:bodyPr>
          <a:lstStyle/>
          <a:p>
            <a:r>
              <a:rPr lang="en-US" dirty="0">
                <a:solidFill>
                  <a:srgbClr val="0070C0"/>
                </a:solidFill>
                <a:latin typeface="Georgia" panose="02040502050405020303" pitchFamily="18" charset="0"/>
              </a:rPr>
              <a:t>For now, assume </a:t>
            </a:r>
            <a:r>
              <a:rPr lang="en-US" dirty="0" err="1">
                <a:solidFill>
                  <a:srgbClr val="0070C0"/>
                </a:solidFill>
                <a:latin typeface="Consolas" panose="020B0609020204030204" pitchFamily="49" charset="0"/>
              </a:rPr>
              <a:t>gcd</a:t>
            </a:r>
            <a:r>
              <a:rPr lang="en-US" dirty="0">
                <a:solidFill>
                  <a:srgbClr val="0070C0"/>
                </a:solidFill>
                <a:latin typeface="Consolas" panose="020B0609020204030204" pitchFamily="49" charset="0"/>
              </a:rPr>
              <a:t>(…)</a:t>
            </a:r>
            <a:r>
              <a:rPr lang="en-US" dirty="0">
                <a:solidFill>
                  <a:srgbClr val="0070C0"/>
                </a:solidFill>
                <a:latin typeface="Georgia" panose="02040502050405020303" pitchFamily="18" charset="0"/>
              </a:rPr>
              <a:t> is</a:t>
            </a:r>
            <a:br>
              <a:rPr lang="en-US" dirty="0">
                <a:solidFill>
                  <a:srgbClr val="0070C0"/>
                </a:solidFill>
                <a:latin typeface="Georgia" panose="02040502050405020303" pitchFamily="18" charset="0"/>
              </a:rPr>
            </a:br>
            <a:r>
              <a:rPr lang="en-US" dirty="0">
                <a:solidFill>
                  <a:srgbClr val="0070C0"/>
                </a:solidFill>
                <a:latin typeface="Georgia" panose="02040502050405020303" pitchFamily="18" charset="0"/>
              </a:rPr>
              <a:t>implemented somewhere else</a:t>
            </a:r>
          </a:p>
        </p:txBody>
      </p:sp>
      <p:sp>
        <p:nvSpPr>
          <p:cNvPr id="8" name="Rectangle: Rounded Corners 7">
            <a:extLst>
              <a:ext uri="{FF2B5EF4-FFF2-40B4-BE49-F238E27FC236}">
                <a16:creationId xmlns:a16="http://schemas.microsoft.com/office/drawing/2014/main" id="{B58BA532-48D9-4908-A8E5-12DEFC694B96}"/>
              </a:ext>
            </a:extLst>
          </p:cNvPr>
          <p:cNvSpPr/>
          <p:nvPr/>
        </p:nvSpPr>
        <p:spPr>
          <a:xfrm>
            <a:off x="1851258" y="2891077"/>
            <a:ext cx="2936765"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9089E72D-F0BA-4538-9DCD-4C55198355AF}"/>
              </a:ext>
            </a:extLst>
          </p:cNvPr>
          <p:cNvSpPr/>
          <p:nvPr/>
        </p:nvSpPr>
        <p:spPr>
          <a:xfrm>
            <a:off x="1853337" y="3426864"/>
            <a:ext cx="2790672" cy="12262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088CD91-CDC7-4E8A-8DC7-B92B912D353D}"/>
              </a:ext>
            </a:extLst>
          </p:cNvPr>
          <p:cNvSpPr/>
          <p:nvPr/>
        </p:nvSpPr>
        <p:spPr>
          <a:xfrm>
            <a:off x="1816068" y="4776513"/>
            <a:ext cx="4772156" cy="12262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1D71AD7E-1A32-4F01-8D06-C166E752FFC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02154112"/>
      </p:ext>
    </p:extLst>
  </p:cSld>
  <p:clrMapOvr>
    <a:masterClrMapping/>
  </p:clrMapOvr>
  <mc:AlternateContent xmlns:mc="http://schemas.openxmlformats.org/markup-compatibility/2006" xmlns:p14="http://schemas.microsoft.com/office/powerpoint/2010/main">
    <mc:Choice Requires="p14">
      <p:transition spd="slow" p14:dur="2000" advTm="100173"/>
    </mc:Choice>
    <mc:Fallback xmlns="">
      <p:transition spd="slow" advTm="100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bldLst>
      <p:bldP spid="4" grpId="0"/>
      <p:bldP spid="8" grpId="0" animBg="1"/>
      <p:bldP spid="8" grpId="1" animBg="1"/>
      <p:bldP spid="9" grpId="0" animBg="1"/>
      <p:bldP spid="9" grpId="1"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4BEF-DBF0-47DC-850E-7D955B8FDB55}"/>
              </a:ext>
            </a:extLst>
          </p:cNvPr>
          <p:cNvSpPr>
            <a:spLocks noGrp="1"/>
          </p:cNvSpPr>
          <p:nvPr>
            <p:ph type="title"/>
          </p:nvPr>
        </p:nvSpPr>
        <p:spPr/>
        <p:txBody>
          <a:bodyPr/>
          <a:lstStyle/>
          <a:p>
            <a:r>
              <a:rPr lang="en-US" dirty="0"/>
              <a:t>Constructors</a:t>
            </a:r>
          </a:p>
        </p:txBody>
      </p:sp>
      <p:sp>
        <p:nvSpPr>
          <p:cNvPr id="3" name="Content Placeholder 2">
            <a:extLst>
              <a:ext uri="{FF2B5EF4-FFF2-40B4-BE49-F238E27FC236}">
                <a16:creationId xmlns:a16="http://schemas.microsoft.com/office/drawing/2014/main" id="{9D2936D2-4F2C-4AEC-99EF-E272A8AA4267}"/>
              </a:ext>
            </a:extLst>
          </p:cNvPr>
          <p:cNvSpPr>
            <a:spLocks noGrp="1"/>
          </p:cNvSpPr>
          <p:nvPr>
            <p:ph idx="1"/>
          </p:nvPr>
        </p:nvSpPr>
        <p:spPr/>
        <p:txBody>
          <a:bodyPr/>
          <a:lstStyle/>
          <a:p>
            <a:r>
              <a:rPr lang="en-US" dirty="0"/>
              <a:t>How do we use this normalize member function in the constructor?</a:t>
            </a:r>
          </a:p>
          <a:p>
            <a:pPr lvl="1"/>
            <a:r>
              <a:rPr lang="en-US" dirty="0"/>
              <a:t>If a member function is called inside a constructor, member function or destructor, it is assumed to be called on the same object that this constructor, member function or destructor was called on</a:t>
            </a:r>
          </a:p>
        </p:txBody>
      </p:sp>
      <p:sp>
        <p:nvSpPr>
          <p:cNvPr id="4" name="TextBox 3">
            <a:extLst>
              <a:ext uri="{FF2B5EF4-FFF2-40B4-BE49-F238E27FC236}">
                <a16:creationId xmlns:a16="http://schemas.microsoft.com/office/drawing/2014/main" id="{85320B71-CD68-402E-AAC3-7441D7510830}"/>
              </a:ext>
            </a:extLst>
          </p:cNvPr>
          <p:cNvSpPr txBox="1"/>
          <p:nvPr/>
        </p:nvSpPr>
        <p:spPr>
          <a:xfrm>
            <a:off x="1426899" y="3244810"/>
            <a:ext cx="6912768" cy="3139321"/>
          </a:xfrm>
          <a:prstGeom prst="rect">
            <a:avLst/>
          </a:prstGeom>
          <a:noFill/>
        </p:spPr>
        <p:txBody>
          <a:bodyPr wrap="square">
            <a:spAutoFit/>
          </a:bodyPr>
          <a:lstStyle/>
          <a:p>
            <a:pPr indent="-57150"/>
            <a:r>
              <a:rPr lang="en-US" dirty="0">
                <a:latin typeface="Consolas" panose="020B0609020204030204" pitchFamily="49" charset="0"/>
              </a:rPr>
              <a:t>Rational::Rational( int </a:t>
            </a:r>
            <a:r>
              <a:rPr lang="en-US" dirty="0" err="1">
                <a:latin typeface="Consolas" panose="020B0609020204030204" pitchFamily="49" charset="0"/>
              </a:rPr>
              <a:t>new_numer</a:t>
            </a:r>
            <a:r>
              <a:rPr lang="en-US" dirty="0">
                <a:latin typeface="Consolas" panose="020B0609020204030204" pitchFamily="49" charset="0"/>
              </a:rPr>
              <a:t>, int </a:t>
            </a:r>
            <a:r>
              <a:rPr lang="en-US" dirty="0" err="1">
                <a:latin typeface="Consolas" panose="020B0609020204030204" pitchFamily="49" charset="0"/>
              </a:rPr>
              <a:t>new_denom</a:t>
            </a:r>
            <a:r>
              <a:rPr lang="en-US" dirty="0">
                <a:latin typeface="Consolas" panose="020B0609020204030204" pitchFamily="49" charset="0"/>
              </a:rPr>
              <a:t> ):</a:t>
            </a:r>
          </a:p>
          <a:p>
            <a:pPr indent="-57150"/>
            <a:r>
              <a:rPr lang="en-US" dirty="0" err="1">
                <a:latin typeface="Consolas" panose="020B0609020204030204" pitchFamily="49" charset="0"/>
              </a:rPr>
              <a:t>numer</a:t>
            </a:r>
            <a:r>
              <a:rPr lang="en-US" dirty="0">
                <a:latin typeface="Consolas" panose="020B0609020204030204" pitchFamily="49" charset="0"/>
              </a:rPr>
              <a:t>_{ </a:t>
            </a:r>
            <a:r>
              <a:rPr lang="en-US" dirty="0" err="1">
                <a:latin typeface="Consolas" panose="020B0609020204030204" pitchFamily="49" charset="0"/>
              </a:rPr>
              <a:t>new_numer</a:t>
            </a:r>
            <a:r>
              <a:rPr lang="en-US" dirty="0">
                <a:latin typeface="Consolas" panose="020B0609020204030204" pitchFamily="49" charset="0"/>
              </a:rPr>
              <a:t> },</a:t>
            </a:r>
          </a:p>
          <a:p>
            <a:pPr indent="-57150"/>
            <a:r>
              <a:rPr lang="en-US" dirty="0" err="1">
                <a:latin typeface="Consolas" panose="020B0609020204030204" pitchFamily="49" charset="0"/>
              </a:rPr>
              <a:t>denom</a:t>
            </a:r>
            <a:r>
              <a:rPr lang="en-US" dirty="0">
                <a:latin typeface="Consolas" panose="020B0609020204030204" pitchFamily="49" charset="0"/>
              </a:rPr>
              <a:t>_{ </a:t>
            </a:r>
            <a:r>
              <a:rPr lang="en-US" dirty="0" err="1">
                <a:latin typeface="Consolas" panose="020B0609020204030204" pitchFamily="49" charset="0"/>
              </a:rPr>
              <a:t>new_denom</a:t>
            </a:r>
            <a:r>
              <a:rPr lang="en-US" dirty="0">
                <a:latin typeface="Consolas" panose="020B0609020204030204" pitchFamily="49" charset="0"/>
              </a:rPr>
              <a:t> } {</a:t>
            </a:r>
          </a:p>
          <a:p>
            <a:pPr indent="-57150"/>
            <a:r>
              <a:rPr lang="en-US" dirty="0">
                <a:latin typeface="Consolas" panose="020B0609020204030204" pitchFamily="49" charset="0"/>
              </a:rPr>
              <a:t>    if ( </a:t>
            </a:r>
            <a:r>
              <a:rPr lang="en-US" dirty="0" err="1">
                <a:latin typeface="Consolas" panose="020B0609020204030204" pitchFamily="49" charset="0"/>
              </a:rPr>
              <a:t>denom</a:t>
            </a:r>
            <a:r>
              <a:rPr lang="en-US" dirty="0">
                <a:latin typeface="Consolas" panose="020B0609020204030204" pitchFamily="49" charset="0"/>
              </a:rPr>
              <a:t>_ == 0 ) {</a:t>
            </a:r>
          </a:p>
          <a:p>
            <a:pPr indent="-57150"/>
            <a:r>
              <a:rPr lang="en-US" dirty="0">
                <a:latin typeface="Consolas" panose="020B0609020204030204" pitchFamily="49" charset="0"/>
              </a:rPr>
              <a:t>        throw std::</a:t>
            </a:r>
            <a:r>
              <a:rPr lang="en-US" dirty="0" err="1">
                <a:latin typeface="Consolas" panose="020B0609020204030204" pitchFamily="49" charset="0"/>
              </a:rPr>
              <a:t>domain_error</a:t>
            </a:r>
            <a:r>
              <a:rPr lang="en-US" dirty="0">
                <a:latin typeface="Consolas" panose="020B0609020204030204" pitchFamily="49" charset="0"/>
              </a:rPr>
              <a:t>{</a:t>
            </a:r>
            <a:br>
              <a:rPr lang="en-US" dirty="0">
                <a:latin typeface="Consolas" panose="020B0609020204030204" pitchFamily="49" charset="0"/>
              </a:rPr>
            </a:br>
            <a:r>
              <a:rPr lang="en-US" dirty="0">
                <a:latin typeface="Consolas" panose="020B0609020204030204" pitchFamily="49" charset="0"/>
              </a:rPr>
              <a:t>            "The denominator must be non-zero"</a:t>
            </a:r>
          </a:p>
          <a:p>
            <a:pPr indent="-57150"/>
            <a:r>
              <a:rPr lang="en-US" dirty="0">
                <a:latin typeface="Consolas" panose="020B0609020204030204" pitchFamily="49" charset="0"/>
              </a:rPr>
              <a:t>        };</a:t>
            </a:r>
          </a:p>
          <a:p>
            <a:pPr indent="-57150"/>
            <a:r>
              <a:rPr lang="en-US" dirty="0">
                <a:latin typeface="Consolas" panose="020B0609020204030204" pitchFamily="49" charset="0"/>
              </a:rPr>
              <a:t>    }</a:t>
            </a:r>
          </a:p>
          <a:p>
            <a:pPr indent="-57150"/>
            <a:endParaRPr lang="en-US" dirty="0">
              <a:latin typeface="Consolas" panose="020B0609020204030204" pitchFamily="49" charset="0"/>
            </a:endParaRPr>
          </a:p>
          <a:p>
            <a:pPr indent="-57150"/>
            <a:r>
              <a:rPr lang="en-US" dirty="0">
                <a:latin typeface="Consolas" panose="020B0609020204030204" pitchFamily="49" charset="0"/>
              </a:rPr>
              <a:t>    </a:t>
            </a:r>
            <a:r>
              <a:rPr lang="en-US" dirty="0">
                <a:solidFill>
                  <a:srgbClr val="FF4747"/>
                </a:solidFill>
                <a:latin typeface="Consolas" panose="020B0609020204030204" pitchFamily="49" charset="0"/>
              </a:rPr>
              <a:t>normalize();</a:t>
            </a:r>
          </a:p>
          <a:p>
            <a:pPr indent="-57150"/>
            <a:r>
              <a:rPr lang="en-US" dirty="0">
                <a:latin typeface="Consolas" panose="020B0609020204030204" pitchFamily="49" charset="0"/>
              </a:rPr>
              <a:t>}</a:t>
            </a:r>
            <a:endParaRPr lang="en-US" dirty="0">
              <a:solidFill>
                <a:srgbClr val="FF0000"/>
              </a:solidFill>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D027ABDD-21BD-47B4-9BF1-E8E1CA66796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65968903"/>
      </p:ext>
    </p:extLst>
  </p:cSld>
  <p:clrMapOvr>
    <a:masterClrMapping/>
  </p:clrMapOvr>
  <mc:AlternateContent xmlns:mc="http://schemas.openxmlformats.org/markup-compatibility/2006" xmlns:p14="http://schemas.microsoft.com/office/powerpoint/2010/main">
    <mc:Choice Requires="p14">
      <p:transition spd="slow" p14:dur="2000" advTm="94044"/>
    </mc:Choice>
    <mc:Fallback xmlns="">
      <p:transition spd="slow" advTm="9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4BEF-DBF0-47DC-850E-7D955B8FDB55}"/>
              </a:ext>
            </a:extLst>
          </p:cNvPr>
          <p:cNvSpPr>
            <a:spLocks noGrp="1"/>
          </p:cNvSpPr>
          <p:nvPr>
            <p:ph type="title"/>
          </p:nvPr>
        </p:nvSpPr>
        <p:spPr/>
        <p:txBody>
          <a:bodyPr/>
          <a:lstStyle/>
          <a:p>
            <a:r>
              <a:rPr lang="en-US" dirty="0"/>
              <a:t>Constructors</a:t>
            </a:r>
          </a:p>
        </p:txBody>
      </p:sp>
      <p:sp>
        <p:nvSpPr>
          <p:cNvPr id="3" name="Content Placeholder 2">
            <a:extLst>
              <a:ext uri="{FF2B5EF4-FFF2-40B4-BE49-F238E27FC236}">
                <a16:creationId xmlns:a16="http://schemas.microsoft.com/office/drawing/2014/main" id="{9D2936D2-4F2C-4AEC-99EF-E272A8AA4267}"/>
              </a:ext>
            </a:extLst>
          </p:cNvPr>
          <p:cNvSpPr>
            <a:spLocks noGrp="1"/>
          </p:cNvSpPr>
          <p:nvPr>
            <p:ph idx="1"/>
          </p:nvPr>
        </p:nvSpPr>
        <p:spPr/>
        <p:txBody>
          <a:bodyPr/>
          <a:lstStyle/>
          <a:p>
            <a:r>
              <a:rPr lang="en-US" dirty="0"/>
              <a:t>We can now use this:</a:t>
            </a:r>
          </a:p>
          <a:p>
            <a:pPr marL="800100" lvl="2" indent="0">
              <a:buNone/>
            </a:pPr>
            <a:r>
              <a:rPr lang="en-US" dirty="0">
                <a:latin typeface="Consolas" panose="020B0609020204030204" pitchFamily="49" charset="0"/>
              </a:rPr>
              <a:t>int main() {</a:t>
            </a:r>
          </a:p>
          <a:p>
            <a:pPr marL="800100" lvl="2" indent="0">
              <a:buNone/>
            </a:pPr>
            <a:r>
              <a:rPr lang="en-US" dirty="0">
                <a:latin typeface="Consolas" panose="020B0609020204030204" pitchFamily="49" charset="0"/>
              </a:rPr>
              <a:t>    Rational p{ -10, -45 };</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&lt;&lt; std::</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endParaRPr lang="en-US" dirty="0"/>
          </a:p>
        </p:txBody>
      </p:sp>
      <p:sp>
        <p:nvSpPr>
          <p:cNvPr id="6" name="TextBox 5">
            <a:extLst>
              <a:ext uri="{FF2B5EF4-FFF2-40B4-BE49-F238E27FC236}">
                <a16:creationId xmlns:a16="http://schemas.microsoft.com/office/drawing/2014/main" id="{6B2B7A5D-C09C-495E-BEB9-CFBD26CE30F6}"/>
              </a:ext>
            </a:extLst>
          </p:cNvPr>
          <p:cNvSpPr txBox="1"/>
          <p:nvPr/>
        </p:nvSpPr>
        <p:spPr>
          <a:xfrm>
            <a:off x="3851920" y="4149080"/>
            <a:ext cx="1080120" cy="646331"/>
          </a:xfrm>
          <a:prstGeom prst="rect">
            <a:avLst/>
          </a:prstGeom>
          <a:noFill/>
        </p:spPr>
        <p:txBody>
          <a:bodyPr wrap="square">
            <a:spAutoFit/>
          </a:bodyPr>
          <a:lstStyle/>
          <a:p>
            <a:r>
              <a:rPr lang="en-US" sz="1800" dirty="0">
                <a:solidFill>
                  <a:srgbClr val="0070C0"/>
                </a:solidFill>
                <a:latin typeface="Georgia" panose="02040502050405020303" pitchFamily="18" charset="0"/>
              </a:rPr>
              <a:t>Output:</a:t>
            </a:r>
          </a:p>
          <a:p>
            <a:r>
              <a:rPr lang="en-US" dirty="0">
                <a:solidFill>
                  <a:srgbClr val="0070C0"/>
                </a:solidFill>
                <a:latin typeface="Consolas" panose="020B0609020204030204" pitchFamily="49" charset="0"/>
              </a:rPr>
              <a:t>   2/9</a:t>
            </a:r>
            <a:endParaRPr lang="en-US" dirty="0">
              <a:solidFill>
                <a:srgbClr val="0070C0"/>
              </a:solidFill>
            </a:endParaRPr>
          </a:p>
        </p:txBody>
      </p:sp>
      <p:pic>
        <p:nvPicPr>
          <p:cNvPr id="12" name="Audio 11">
            <a:hlinkClick r:id="" action="ppaction://media"/>
            <a:extLst>
              <a:ext uri="{FF2B5EF4-FFF2-40B4-BE49-F238E27FC236}">
                <a16:creationId xmlns:a16="http://schemas.microsoft.com/office/drawing/2014/main" id="{B7D201E5-D908-4659-AA82-35076555072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85805243"/>
      </p:ext>
    </p:extLst>
  </p:cSld>
  <p:clrMapOvr>
    <a:masterClrMapping/>
  </p:clrMapOvr>
  <mc:AlternateContent xmlns:mc="http://schemas.openxmlformats.org/markup-compatibility/2006" xmlns:p14="http://schemas.microsoft.com/office/powerpoint/2010/main">
    <mc:Choice Requires="p14">
      <p:transition spd="slow" p14:dur="2000" advTm="51601"/>
    </mc:Choice>
    <mc:Fallback xmlns="">
      <p:transition spd="slow" advTm="5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4BEF-DBF0-47DC-850E-7D955B8FDB55}"/>
              </a:ext>
            </a:extLst>
          </p:cNvPr>
          <p:cNvSpPr>
            <a:spLocks noGrp="1"/>
          </p:cNvSpPr>
          <p:nvPr>
            <p:ph type="title"/>
          </p:nvPr>
        </p:nvSpPr>
        <p:spPr/>
        <p:txBody>
          <a:bodyPr/>
          <a:lstStyle/>
          <a:p>
            <a:r>
              <a:rPr lang="en-US" dirty="0"/>
              <a:t>Constructors</a:t>
            </a:r>
          </a:p>
        </p:txBody>
      </p:sp>
      <p:sp>
        <p:nvSpPr>
          <p:cNvPr id="3" name="Content Placeholder 2">
            <a:extLst>
              <a:ext uri="{FF2B5EF4-FFF2-40B4-BE49-F238E27FC236}">
                <a16:creationId xmlns:a16="http://schemas.microsoft.com/office/drawing/2014/main" id="{9D2936D2-4F2C-4AEC-99EF-E272A8AA4267}"/>
              </a:ext>
            </a:extLst>
          </p:cNvPr>
          <p:cNvSpPr>
            <a:spLocks noGrp="1"/>
          </p:cNvSpPr>
          <p:nvPr>
            <p:ph idx="1"/>
          </p:nvPr>
        </p:nvSpPr>
        <p:spPr/>
        <p:txBody>
          <a:bodyPr/>
          <a:lstStyle/>
          <a:p>
            <a:r>
              <a:rPr lang="en-US" dirty="0"/>
              <a:t>You can have as many constructors as you wish,</a:t>
            </a:r>
            <a:br>
              <a:rPr lang="en-US" dirty="0"/>
            </a:br>
            <a:r>
              <a:rPr lang="en-US" dirty="0"/>
              <a:t>	but the compiler must be able to determine exactly which</a:t>
            </a:r>
            <a:br>
              <a:rPr lang="en-US" dirty="0"/>
            </a:br>
            <a:r>
              <a:rPr lang="en-US" dirty="0"/>
              <a:t>	constructor you are calling </a:t>
            </a:r>
          </a:p>
          <a:p>
            <a:pPr marL="800100" lvl="2" indent="0">
              <a:buNone/>
            </a:pPr>
            <a:r>
              <a:rPr lang="en-US" dirty="0">
                <a:latin typeface="Consolas" panose="020B0609020204030204" pitchFamily="49" charset="0"/>
              </a:rPr>
              <a:t>class Rational {</a:t>
            </a:r>
          </a:p>
          <a:p>
            <a:pPr marL="800100" lvl="2" indent="0">
              <a:buNone/>
            </a:pPr>
            <a:r>
              <a:rPr lang="en-US" dirty="0">
                <a:latin typeface="Consolas" panose="020B0609020204030204" pitchFamily="49" charset="0"/>
              </a:rPr>
              <a:t>    public:</a:t>
            </a:r>
          </a:p>
          <a:p>
            <a:pPr marL="800100" lvl="2" indent="0">
              <a:buNone/>
            </a:pPr>
            <a:r>
              <a:rPr lang="en-US" dirty="0">
                <a:latin typeface="Consolas" panose="020B0609020204030204" pitchFamily="49" charset="0"/>
              </a:rPr>
              <a:t>        Rational();</a:t>
            </a:r>
          </a:p>
          <a:p>
            <a:pPr marL="800100" lvl="2" indent="0">
              <a:buNone/>
            </a:pPr>
            <a:r>
              <a:rPr lang="en-US" dirty="0">
                <a:latin typeface="Consolas" panose="020B0609020204030204" pitchFamily="49" charset="0"/>
              </a:rPr>
              <a:t>        Rational( int </a:t>
            </a:r>
            <a:r>
              <a:rPr lang="en-US" dirty="0" err="1">
                <a:latin typeface="Consolas" panose="020B0609020204030204" pitchFamily="49" charset="0"/>
              </a:rPr>
              <a:t>new_numer</a:t>
            </a:r>
            <a:r>
              <a:rPr lang="en-US" dirty="0">
                <a:latin typeface="Consolas" panose="020B0609020204030204" pitchFamily="49" charset="0"/>
              </a:rPr>
              <a:t> = 0, int </a:t>
            </a:r>
            <a:r>
              <a:rPr lang="en-US" dirty="0" err="1">
                <a:latin typeface="Consolas" panose="020B0609020204030204" pitchFamily="49" charset="0"/>
              </a:rPr>
              <a:t>new_denom</a:t>
            </a:r>
            <a:r>
              <a:rPr lang="en-US" dirty="0">
                <a:latin typeface="Consolas" panose="020B0609020204030204" pitchFamily="49" charset="0"/>
              </a:rPr>
              <a:t> = 1 );</a:t>
            </a:r>
          </a:p>
          <a:p>
            <a:pPr marL="800100" lvl="2" indent="0">
              <a:buNone/>
            </a:pPr>
            <a:r>
              <a:rPr lang="en-US" dirty="0">
                <a:latin typeface="Consolas" panose="020B0609020204030204" pitchFamily="49" charset="0"/>
              </a:rPr>
              <a:t>        // Other public member functions</a:t>
            </a:r>
          </a:p>
          <a:p>
            <a:pPr marL="800100" lvl="2" indent="0">
              <a:buNone/>
            </a:pPr>
            <a:r>
              <a:rPr lang="en-US" dirty="0">
                <a:latin typeface="Consolas" panose="020B0609020204030204" pitchFamily="49" charset="0"/>
              </a:rPr>
              <a:t>    private:</a:t>
            </a:r>
          </a:p>
          <a:p>
            <a:pPr marL="800100" lvl="2" indent="0">
              <a:buNone/>
            </a:pPr>
            <a:r>
              <a:rPr lang="en-US" dirty="0">
                <a:latin typeface="Consolas" panose="020B0609020204030204" pitchFamily="49" charset="0"/>
              </a:rPr>
              <a:t>        // Private member variables and</a:t>
            </a:r>
          </a:p>
          <a:p>
            <a:pPr marL="800100" lvl="2" indent="0">
              <a:buNone/>
            </a:pPr>
            <a:r>
              <a:rPr lang="en-US" dirty="0">
                <a:latin typeface="Consolas" panose="020B0609020204030204" pitchFamily="49" charset="0"/>
              </a:rPr>
              <a:t>        // private member functions</a:t>
            </a:r>
          </a:p>
          <a:p>
            <a:pPr marL="800100" lvl="2" indent="0">
              <a:buNone/>
            </a:pPr>
            <a:r>
              <a:rPr lang="en-US" dirty="0">
                <a:latin typeface="Consolas" panose="020B0609020204030204" pitchFamily="49" charset="0"/>
              </a:rPr>
              <a:t>};</a:t>
            </a:r>
            <a:endParaRPr lang="en-US" dirty="0"/>
          </a:p>
        </p:txBody>
      </p:sp>
      <p:pic>
        <p:nvPicPr>
          <p:cNvPr id="4" name="Audio 3">
            <a:hlinkClick r:id="" action="ppaction://media"/>
            <a:extLst>
              <a:ext uri="{FF2B5EF4-FFF2-40B4-BE49-F238E27FC236}">
                <a16:creationId xmlns:a16="http://schemas.microsoft.com/office/drawing/2014/main" id="{ED8CAEE1-CC20-4000-AA85-D1E4AB13F54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47037463"/>
      </p:ext>
    </p:extLst>
  </p:cSld>
  <p:clrMapOvr>
    <a:masterClrMapping/>
  </p:clrMapOvr>
  <mc:AlternateContent xmlns:mc="http://schemas.openxmlformats.org/markup-compatibility/2006" xmlns:p14="http://schemas.microsoft.com/office/powerpoint/2010/main">
    <mc:Choice Requires="p14">
      <p:transition spd="slow" p14:dur="2000" advTm="102031"/>
    </mc:Choice>
    <mc:Fallback xmlns="">
      <p:transition spd="slow" advTm="10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Review of encapsulation</a:t>
            </a:r>
          </a:p>
        </p:txBody>
      </p:sp>
      <p:sp>
        <p:nvSpPr>
          <p:cNvPr id="3" name="Content Placeholder 2"/>
          <p:cNvSpPr>
            <a:spLocks noGrp="1"/>
          </p:cNvSpPr>
          <p:nvPr>
            <p:ph idx="1"/>
          </p:nvPr>
        </p:nvSpPr>
        <p:spPr/>
        <p:txBody>
          <a:bodyPr/>
          <a:lstStyle/>
          <a:p>
            <a:r>
              <a:rPr lang="en-US" dirty="0"/>
              <a:t>At this point, you now:</a:t>
            </a:r>
          </a:p>
          <a:p>
            <a:pPr lvl="1"/>
            <a:r>
              <a:rPr lang="en-US" dirty="0"/>
              <a:t>Have seen how to author a class with member variables</a:t>
            </a:r>
          </a:p>
          <a:p>
            <a:pPr lvl="1"/>
            <a:r>
              <a:rPr lang="en-US" dirty="0"/>
              <a:t>Are aware of the need for encapsulation</a:t>
            </a:r>
          </a:p>
          <a:p>
            <a:pPr lvl="2"/>
            <a:r>
              <a:rPr lang="en-US" dirty="0"/>
              <a:t>This requires member variables to be inaccessible</a:t>
            </a:r>
          </a:p>
          <a:p>
            <a:pPr lvl="1"/>
            <a:r>
              <a:rPr lang="en-US" dirty="0"/>
              <a:t>Are aware we must deal with:</a:t>
            </a:r>
          </a:p>
          <a:p>
            <a:pPr lvl="2"/>
            <a:r>
              <a:rPr lang="en-US" dirty="0"/>
              <a:t>The initialization of the objects</a:t>
            </a:r>
          </a:p>
          <a:p>
            <a:pPr lvl="3"/>
            <a:r>
              <a:rPr lang="en-US" dirty="0"/>
              <a:t>Through constructors</a:t>
            </a:r>
          </a:p>
          <a:p>
            <a:pPr lvl="2"/>
            <a:r>
              <a:rPr lang="en-US" dirty="0"/>
              <a:t>Allow users to access and manipulate objects through their lifetime</a:t>
            </a:r>
          </a:p>
          <a:p>
            <a:pPr lvl="3"/>
            <a:r>
              <a:rPr lang="en-US" dirty="0"/>
              <a:t>Through member functions</a:t>
            </a:r>
          </a:p>
          <a:p>
            <a:pPr lvl="2"/>
            <a:r>
              <a:rPr lang="en-US" dirty="0"/>
              <a:t>Clean up before the object goes out of scope or is deleted</a:t>
            </a:r>
          </a:p>
          <a:p>
            <a:pPr lvl="3"/>
            <a:r>
              <a:rPr lang="en-US" dirty="0"/>
              <a:t>Through destructors</a:t>
            </a:r>
          </a:p>
          <a:p>
            <a:r>
              <a:rPr lang="en-US" dirty="0"/>
              <a:t>You have also seen various classes and seen:</a:t>
            </a:r>
          </a:p>
          <a:p>
            <a:pPr lvl="1"/>
            <a:r>
              <a:rPr lang="en-US" dirty="0"/>
              <a:t>How to use member functions</a:t>
            </a:r>
          </a:p>
          <a:p>
            <a:pPr lvl="1"/>
            <a:r>
              <a:rPr lang="en-US" dirty="0"/>
              <a:t>Perhaps noticed that initialization and clean-up seems to be</a:t>
            </a:r>
            <a:br>
              <a:rPr lang="en-US" dirty="0"/>
            </a:br>
            <a:r>
              <a:rPr lang="en-US" dirty="0"/>
              <a:t>more-or-less seamless: the compiler deals with this</a:t>
            </a:r>
          </a:p>
        </p:txBody>
      </p:sp>
      <p:pic>
        <p:nvPicPr>
          <p:cNvPr id="9" name="Audio 8">
            <a:hlinkClick r:id="" action="ppaction://media"/>
            <a:extLst>
              <a:ext uri="{FF2B5EF4-FFF2-40B4-BE49-F238E27FC236}">
                <a16:creationId xmlns:a16="http://schemas.microsoft.com/office/drawing/2014/main" id="{3849981C-B064-49E8-A4F8-EA930EBE35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73107"/>
    </mc:Choice>
    <mc:Fallback xmlns="">
      <p:transition spd="slow" advTm="7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Next, let us write member functions that allow the user to change</a:t>
            </a:r>
            <a:br>
              <a:rPr lang="en-US" dirty="0"/>
            </a:br>
            <a:r>
              <a:rPr lang="en-US" dirty="0"/>
              <a:t>the numerator or denominator</a:t>
            </a:r>
          </a:p>
          <a:p>
            <a:pPr marL="1314450" lvl="3" indent="0">
              <a:buNone/>
            </a:pPr>
            <a:r>
              <a:rPr lang="en-US" sz="1550" dirty="0">
                <a:latin typeface="Consolas" panose="020B0609020204030204" pitchFamily="49" charset="0"/>
              </a:rPr>
              <a:t>class Rational {</a:t>
            </a:r>
          </a:p>
          <a:p>
            <a:pPr marL="1314450" lvl="3" indent="0">
              <a:buNone/>
            </a:pPr>
            <a:r>
              <a:rPr lang="en-US" sz="1550" dirty="0">
                <a:latin typeface="Consolas" panose="020B0609020204030204" pitchFamily="49" charset="0"/>
              </a:rPr>
              <a:t>    public:</a:t>
            </a:r>
          </a:p>
          <a:p>
            <a:pPr marL="1314450" lvl="3" indent="0">
              <a:buNone/>
            </a:pPr>
            <a:r>
              <a:rPr lang="en-US" sz="1550" dirty="0">
                <a:latin typeface="Consolas" panose="020B0609020204030204" pitchFamily="49" charset="0"/>
              </a:rPr>
              <a:t>        // Constructors</a:t>
            </a:r>
          </a:p>
          <a:p>
            <a:pPr marL="1314450" lvl="3" indent="0">
              <a:buNone/>
            </a:pPr>
            <a:r>
              <a:rPr lang="en-US" sz="1550" dirty="0">
                <a:latin typeface="Consolas" panose="020B0609020204030204" pitchFamily="49" charset="0"/>
              </a:rPr>
              <a:t>        Rational();</a:t>
            </a:r>
          </a:p>
          <a:p>
            <a:pPr marL="1314450" lvl="3" indent="0">
              <a:buNone/>
            </a:pPr>
            <a:r>
              <a:rPr lang="en-US" sz="1550" dirty="0">
                <a:latin typeface="Consolas" panose="020B0609020204030204" pitchFamily="49" charset="0"/>
              </a:rPr>
              <a:t>        Rational( int</a:t>
            </a:r>
            <a:r>
              <a:rPr lang="en-US" sz="1600" dirty="0">
                <a:latin typeface="Consolas" panose="020B0609020204030204" pitchFamily="49" charset="0"/>
              </a:rPr>
              <a:t> </a:t>
            </a:r>
            <a:r>
              <a:rPr lang="en-US" sz="1600" dirty="0" err="1">
                <a:latin typeface="Consolas" panose="020B0609020204030204" pitchFamily="49" charset="0"/>
              </a:rPr>
              <a:t>new_</a:t>
            </a:r>
            <a:r>
              <a:rPr lang="en-US" sz="1550" dirty="0" err="1">
                <a:latin typeface="Consolas" panose="020B0609020204030204" pitchFamily="49" charset="0"/>
              </a:rPr>
              <a:t>numer</a:t>
            </a:r>
            <a:r>
              <a:rPr lang="en-US" sz="1550" dirty="0">
                <a:latin typeface="Consolas" panose="020B0609020204030204" pitchFamily="49" charset="0"/>
              </a:rPr>
              <a:t>, int </a:t>
            </a:r>
            <a:r>
              <a:rPr lang="en-US" sz="1600" dirty="0" err="1">
                <a:latin typeface="Consolas" panose="020B0609020204030204" pitchFamily="49" charset="0"/>
              </a:rPr>
              <a:t>new_</a:t>
            </a:r>
            <a:r>
              <a:rPr lang="en-US" sz="1550" dirty="0" err="1">
                <a:latin typeface="Consolas" panose="020B0609020204030204" pitchFamily="49" charset="0"/>
              </a:rPr>
              <a:t>denom</a:t>
            </a:r>
            <a:r>
              <a:rPr lang="en-US" sz="1550" dirty="0">
                <a:latin typeface="Consolas" panose="020B0609020204030204" pitchFamily="49" charset="0"/>
              </a:rPr>
              <a:t> = 1 );</a:t>
            </a:r>
          </a:p>
          <a:p>
            <a:pPr marL="1314450" lvl="3" indent="0">
              <a:buNone/>
            </a:pPr>
            <a:endParaRPr lang="en-US" sz="1550" dirty="0">
              <a:latin typeface="Consolas" panose="020B0609020204030204" pitchFamily="49" charset="0"/>
            </a:endParaRPr>
          </a:p>
          <a:p>
            <a:pPr marL="1314450" lvl="3" indent="0">
              <a:buNone/>
            </a:pPr>
            <a:r>
              <a:rPr lang="en-US" sz="1550" b="1" dirty="0">
                <a:solidFill>
                  <a:srgbClr val="FF0000"/>
                </a:solidFill>
                <a:latin typeface="Consolas" panose="020B0609020204030204" pitchFamily="49" charset="0"/>
              </a:rPr>
              <a:t>        // Member functions</a:t>
            </a:r>
            <a:br>
              <a:rPr lang="en-US" sz="1550" b="1" dirty="0">
                <a:solidFill>
                  <a:srgbClr val="FF0000"/>
                </a:solidFill>
                <a:latin typeface="Consolas" panose="020B0609020204030204" pitchFamily="49" charset="0"/>
              </a:rPr>
            </a:br>
            <a:r>
              <a:rPr lang="en-US" sz="1550" dirty="0">
                <a:latin typeface="Consolas" panose="020B0609020204030204" pitchFamily="49" charset="0"/>
              </a:rPr>
              <a:t>        int </a:t>
            </a:r>
            <a:r>
              <a:rPr lang="en-US" sz="1550" dirty="0" err="1">
                <a:latin typeface="Consolas" panose="020B0609020204030204" pitchFamily="49" charset="0"/>
              </a:rPr>
              <a:t>numer</a:t>
            </a:r>
            <a:r>
              <a:rPr lang="en-US" sz="1550" dirty="0">
                <a:latin typeface="Consolas" panose="020B0609020204030204" pitchFamily="49" charset="0"/>
              </a:rPr>
              <a:t>() const;</a:t>
            </a:r>
          </a:p>
          <a:p>
            <a:pPr marL="1314450" lvl="3" indent="0">
              <a:buNone/>
            </a:pPr>
            <a:r>
              <a:rPr lang="en-US" sz="1550" dirty="0">
                <a:latin typeface="Consolas" panose="020B0609020204030204" pitchFamily="49" charset="0"/>
              </a:rPr>
              <a:t>        int </a:t>
            </a:r>
            <a:r>
              <a:rPr lang="en-US" sz="1550" dirty="0" err="1">
                <a:latin typeface="Consolas" panose="020B0609020204030204" pitchFamily="49" charset="0"/>
              </a:rPr>
              <a:t>denom</a:t>
            </a:r>
            <a:r>
              <a:rPr lang="en-US" sz="1550" dirty="0">
                <a:latin typeface="Consolas" panose="020B0609020204030204" pitchFamily="49" charset="0"/>
              </a:rPr>
              <a:t>() const;</a:t>
            </a:r>
          </a:p>
          <a:p>
            <a:pPr marL="1314450" lvl="3" indent="0">
              <a:buNone/>
            </a:pPr>
            <a:r>
              <a:rPr lang="en-US" sz="1550" b="1" dirty="0">
                <a:solidFill>
                  <a:srgbClr val="FF0000"/>
                </a:solidFill>
                <a:latin typeface="Consolas" panose="020B0609020204030204" pitchFamily="49" charset="0"/>
              </a:rPr>
              <a:t>        void </a:t>
            </a:r>
            <a:r>
              <a:rPr lang="en-US" sz="1550" b="1" dirty="0" err="1">
                <a:solidFill>
                  <a:srgbClr val="FF0000"/>
                </a:solidFill>
                <a:latin typeface="Consolas" panose="020B0609020204030204" pitchFamily="49" charset="0"/>
              </a:rPr>
              <a:t>numer</a:t>
            </a:r>
            <a:r>
              <a:rPr lang="en-US" sz="1550" b="1" dirty="0">
                <a:solidFill>
                  <a:srgbClr val="FF0000"/>
                </a:solidFill>
                <a:latin typeface="Consolas" panose="020B0609020204030204" pitchFamily="49" charset="0"/>
              </a:rPr>
              <a:t>( int </a:t>
            </a:r>
            <a:r>
              <a:rPr lang="en-US" sz="1550" b="1" dirty="0" err="1">
                <a:solidFill>
                  <a:srgbClr val="FF0000"/>
                </a:solidFill>
                <a:latin typeface="Consolas" panose="020B0609020204030204" pitchFamily="49" charset="0"/>
              </a:rPr>
              <a:t>new_numer</a:t>
            </a:r>
            <a:r>
              <a:rPr lang="en-US" sz="1550" b="1" dirty="0">
                <a:solidFill>
                  <a:srgbClr val="FF0000"/>
                </a:solidFill>
                <a:latin typeface="Consolas" panose="020B0609020204030204" pitchFamily="49" charset="0"/>
              </a:rPr>
              <a:t> );</a:t>
            </a:r>
          </a:p>
          <a:p>
            <a:pPr marL="1314450" lvl="3" indent="0">
              <a:buNone/>
            </a:pPr>
            <a:r>
              <a:rPr lang="en-US" sz="1550" b="1" dirty="0">
                <a:solidFill>
                  <a:srgbClr val="FF0000"/>
                </a:solidFill>
                <a:latin typeface="Consolas" panose="020B0609020204030204" pitchFamily="49" charset="0"/>
              </a:rPr>
              <a:t>        void </a:t>
            </a:r>
            <a:r>
              <a:rPr lang="en-US" sz="1550" b="1" dirty="0" err="1">
                <a:solidFill>
                  <a:srgbClr val="FF0000"/>
                </a:solidFill>
                <a:latin typeface="Consolas" panose="020B0609020204030204" pitchFamily="49" charset="0"/>
              </a:rPr>
              <a:t>denom</a:t>
            </a:r>
            <a:r>
              <a:rPr lang="en-US" sz="1550" b="1" dirty="0">
                <a:solidFill>
                  <a:srgbClr val="FF0000"/>
                </a:solidFill>
                <a:latin typeface="Consolas" panose="020B0609020204030204" pitchFamily="49" charset="0"/>
              </a:rPr>
              <a:t>( int </a:t>
            </a:r>
            <a:r>
              <a:rPr lang="en-US" sz="1550" b="1" dirty="0" err="1">
                <a:solidFill>
                  <a:srgbClr val="FF0000"/>
                </a:solidFill>
                <a:latin typeface="Consolas" panose="020B0609020204030204" pitchFamily="49" charset="0"/>
              </a:rPr>
              <a:t>new_denom</a:t>
            </a:r>
            <a:r>
              <a:rPr lang="en-US" sz="1550" b="1" dirty="0">
                <a:solidFill>
                  <a:srgbClr val="FF0000"/>
                </a:solidFill>
                <a:latin typeface="Consolas" panose="020B0609020204030204" pitchFamily="49" charset="0"/>
              </a:rPr>
              <a:t> );</a:t>
            </a:r>
            <a:endParaRPr lang="en-US" sz="1550" dirty="0">
              <a:latin typeface="Consolas" panose="020B0609020204030204" pitchFamily="49" charset="0"/>
            </a:endParaRPr>
          </a:p>
          <a:p>
            <a:pPr marL="1314450" lvl="3" indent="0">
              <a:buNone/>
            </a:pPr>
            <a:r>
              <a:rPr lang="en-US" sz="1550" dirty="0">
                <a:latin typeface="Consolas" panose="020B0609020204030204" pitchFamily="49" charset="0"/>
              </a:rPr>
              <a:t>    private:</a:t>
            </a:r>
          </a:p>
          <a:p>
            <a:pPr marL="1314450" lvl="3" indent="0">
              <a:buNone/>
            </a:pPr>
            <a:r>
              <a:rPr lang="en-US" sz="1550" dirty="0">
                <a:latin typeface="Consolas" panose="020B0609020204030204" pitchFamily="49" charset="0"/>
              </a:rPr>
              <a:t>        int </a:t>
            </a:r>
            <a:r>
              <a:rPr lang="en-US" sz="1550" dirty="0" err="1">
                <a:latin typeface="Consolas" panose="020B0609020204030204" pitchFamily="49" charset="0"/>
              </a:rPr>
              <a:t>numer</a:t>
            </a:r>
            <a:r>
              <a:rPr lang="en-US" sz="1550" dirty="0">
                <a:latin typeface="Consolas" panose="020B0609020204030204" pitchFamily="49" charset="0"/>
              </a:rPr>
              <a:t>_;</a:t>
            </a:r>
          </a:p>
          <a:p>
            <a:pPr marL="1314450" lvl="3" indent="0">
              <a:buNone/>
            </a:pPr>
            <a:r>
              <a:rPr lang="en-US" sz="1550" dirty="0">
                <a:latin typeface="Consolas" panose="020B0609020204030204" pitchFamily="49" charset="0"/>
              </a:rPr>
              <a:t>        int </a:t>
            </a:r>
            <a:r>
              <a:rPr lang="en-US" sz="1550" dirty="0" err="1">
                <a:latin typeface="Consolas" panose="020B0609020204030204" pitchFamily="49" charset="0"/>
              </a:rPr>
              <a:t>denom</a:t>
            </a:r>
            <a:r>
              <a:rPr lang="en-US" sz="1550" dirty="0">
                <a:latin typeface="Consolas" panose="020B0609020204030204" pitchFamily="49" charset="0"/>
              </a:rPr>
              <a:t>_;</a:t>
            </a:r>
          </a:p>
          <a:p>
            <a:pPr marL="1314450" lvl="3" indent="0">
              <a:buNone/>
            </a:pPr>
            <a:r>
              <a:rPr lang="en-US" sz="1550" dirty="0">
                <a:latin typeface="Consolas" panose="020B0609020204030204" pitchFamily="49" charset="0"/>
              </a:rPr>
              <a:t>        void normalize();</a:t>
            </a:r>
          </a:p>
          <a:p>
            <a:pPr marL="1314450" lvl="3" indent="0">
              <a:buNone/>
            </a:pPr>
            <a:r>
              <a:rPr lang="en-US" sz="1550" dirty="0">
                <a:latin typeface="Consolas" panose="020B0609020204030204" pitchFamily="49" charset="0"/>
              </a:rPr>
              <a:t>};</a:t>
            </a:r>
          </a:p>
        </p:txBody>
      </p:sp>
      <p:pic>
        <p:nvPicPr>
          <p:cNvPr id="8" name="Audio 7">
            <a:hlinkClick r:id="" action="ppaction://media"/>
            <a:extLst>
              <a:ext uri="{FF2B5EF4-FFF2-40B4-BE49-F238E27FC236}">
                <a16:creationId xmlns:a16="http://schemas.microsoft.com/office/drawing/2014/main" id="{C6352519-8717-47CE-8DB1-D5AD21B07F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33205173"/>
      </p:ext>
    </p:extLst>
  </p:cSld>
  <p:clrMapOvr>
    <a:masterClrMapping/>
  </p:clrMapOvr>
  <mc:AlternateContent xmlns:mc="http://schemas.openxmlformats.org/markup-compatibility/2006" xmlns:p14="http://schemas.microsoft.com/office/powerpoint/2010/main">
    <mc:Choice Requires="p14">
      <p:transition spd="slow" p14:dur="2000" advTm="53063"/>
    </mc:Choice>
    <mc:Fallback xmlns="">
      <p:transition spd="slow" advTm="5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We can implement these functions:</a:t>
            </a:r>
          </a:p>
          <a:p>
            <a:pPr marL="857250" lvl="2" indent="0">
              <a:buNone/>
            </a:pPr>
            <a:r>
              <a:rPr lang="en-US" sz="1600" dirty="0">
                <a:latin typeface="Consolas" panose="020B0609020204030204" pitchFamily="49" charset="0"/>
              </a:rPr>
              <a:t>void Rational::</a:t>
            </a:r>
            <a:r>
              <a:rPr lang="en-US" sz="1600" dirty="0" err="1">
                <a:latin typeface="Consolas" panose="020B0609020204030204" pitchFamily="49" charset="0"/>
              </a:rPr>
              <a:t>numer</a:t>
            </a:r>
            <a:r>
              <a:rPr lang="en-US" sz="1600" dirty="0">
                <a:latin typeface="Consolas" panose="020B0609020204030204" pitchFamily="49" charset="0"/>
              </a:rPr>
              <a:t>( int </a:t>
            </a:r>
            <a:r>
              <a:rPr lang="en-US" sz="1600" dirty="0" err="1">
                <a:latin typeface="Consolas" panose="020B0609020204030204" pitchFamily="49" charset="0"/>
              </a:rPr>
              <a:t>new_numer</a:t>
            </a:r>
            <a:r>
              <a:rPr lang="en-US" sz="1600" dirty="0">
                <a:latin typeface="Consolas" panose="020B0609020204030204" pitchFamily="49" charset="0"/>
              </a:rPr>
              <a:t> ) {</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numer</a:t>
            </a:r>
            <a:r>
              <a:rPr lang="en-US" sz="1600" dirty="0">
                <a:latin typeface="Consolas" panose="020B0609020204030204" pitchFamily="49" charset="0"/>
              </a:rPr>
              <a:t>_ = </a:t>
            </a:r>
            <a:r>
              <a:rPr lang="en-US" sz="1600" dirty="0" err="1">
                <a:latin typeface="Consolas" panose="020B0609020204030204" pitchFamily="49" charset="0"/>
              </a:rPr>
              <a:t>new_numer</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normalize();</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void Rational::</a:t>
            </a:r>
            <a:r>
              <a:rPr lang="en-US" sz="1600" dirty="0" err="1">
                <a:latin typeface="Consolas" panose="020B0609020204030204" pitchFamily="49" charset="0"/>
              </a:rPr>
              <a:t>denom</a:t>
            </a:r>
            <a:r>
              <a:rPr lang="en-US" sz="1600" dirty="0">
                <a:latin typeface="Consolas" panose="020B0609020204030204" pitchFamily="49" charset="0"/>
              </a:rPr>
              <a:t>( int </a:t>
            </a:r>
            <a:r>
              <a:rPr lang="en-US" sz="1600" dirty="0" err="1">
                <a:latin typeface="Consolas" panose="020B0609020204030204" pitchFamily="49" charset="0"/>
              </a:rPr>
              <a:t>new_denom</a:t>
            </a:r>
            <a:r>
              <a:rPr lang="en-US" sz="1600" dirty="0">
                <a:latin typeface="Consolas" panose="020B0609020204030204" pitchFamily="49" charset="0"/>
              </a:rPr>
              <a:t> ) {</a:t>
            </a:r>
          </a:p>
          <a:p>
            <a:pPr marL="857250" lvl="2" indent="0">
              <a:buNone/>
            </a:pPr>
            <a:r>
              <a:rPr lang="en-US" sz="1600" dirty="0">
                <a:latin typeface="Consolas" panose="020B0609020204030204" pitchFamily="49" charset="0"/>
              </a:rPr>
              <a:t>    if ( </a:t>
            </a:r>
            <a:r>
              <a:rPr lang="en-US" sz="1600" dirty="0" err="1">
                <a:latin typeface="Consolas" panose="020B0609020204030204" pitchFamily="49" charset="0"/>
              </a:rPr>
              <a:t>new_denom</a:t>
            </a:r>
            <a:r>
              <a:rPr lang="en-US" sz="1600" dirty="0">
                <a:latin typeface="Consolas" panose="020B0609020204030204" pitchFamily="49" charset="0"/>
              </a:rPr>
              <a:t> == 0 ) {</a:t>
            </a:r>
          </a:p>
          <a:p>
            <a:pPr marL="857250" lvl="2" indent="0">
              <a:buNone/>
            </a:pPr>
            <a:r>
              <a:rPr lang="en-US" sz="1600" dirty="0">
                <a:latin typeface="Consolas" panose="020B0609020204030204" pitchFamily="49" charset="0"/>
              </a:rPr>
              <a:t>        throw </a:t>
            </a:r>
            <a:r>
              <a:rPr lang="en-US" sz="1600" dirty="0" err="1">
                <a:latin typeface="Consolas" panose="020B0609020204030204" pitchFamily="49" charset="0"/>
              </a:rPr>
              <a:t>domain_error</a:t>
            </a:r>
            <a:r>
              <a:rPr lang="en-US" sz="1600" dirty="0">
                <a:latin typeface="Consolas" panose="020B0609020204030204" pitchFamily="49" charset="0"/>
              </a:rPr>
              <a:t>{ "The denominator cannot be set to 0" };</a:t>
            </a:r>
          </a:p>
          <a:p>
            <a:pPr marL="857250" lvl="2" indent="0">
              <a:buNone/>
            </a:pPr>
            <a:r>
              <a:rPr lang="en-US" sz="1600" dirty="0">
                <a:latin typeface="Consolas" panose="020B0609020204030204" pitchFamily="49" charset="0"/>
              </a:rPr>
              <a:t>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denom</a:t>
            </a:r>
            <a:r>
              <a:rPr lang="en-US" sz="1600" dirty="0">
                <a:latin typeface="Consolas" panose="020B0609020204030204" pitchFamily="49" charset="0"/>
              </a:rPr>
              <a:t>_ = </a:t>
            </a:r>
            <a:r>
              <a:rPr lang="en-US" sz="1600" dirty="0" err="1">
                <a:latin typeface="Consolas" panose="020B0609020204030204" pitchFamily="49" charset="0"/>
              </a:rPr>
              <a:t>new_denom</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normalize();</a:t>
            </a:r>
          </a:p>
          <a:p>
            <a:pPr marL="857250" lvl="2" indent="0">
              <a:buNone/>
            </a:pPr>
            <a:r>
              <a:rPr lang="en-US" sz="16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5D4BBF16-A0D7-4026-A449-4B58108D6F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63955605"/>
      </p:ext>
    </p:extLst>
  </p:cSld>
  <p:clrMapOvr>
    <a:masterClrMapping/>
  </p:clrMapOvr>
  <mc:AlternateContent xmlns:mc="http://schemas.openxmlformats.org/markup-compatibility/2006" xmlns:p14="http://schemas.microsoft.com/office/powerpoint/2010/main">
    <mc:Choice Requires="p14">
      <p:transition spd="slow" p14:dur="2000" advTm="112154"/>
    </mc:Choice>
    <mc:Fallback xmlns="">
      <p:transition spd="slow" advTm="1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Suppose we want to implement an absolute value function</a:t>
            </a:r>
          </a:p>
          <a:p>
            <a:pPr lvl="1"/>
            <a:r>
              <a:rPr lang="en-US" dirty="0"/>
              <a:t>Is it a member function, or just a function</a:t>
            </a:r>
          </a:p>
          <a:p>
            <a:pPr marL="457200" lvl="1" indent="0">
              <a:buNone/>
            </a:pPr>
            <a:endParaRPr lang="en-US" dirty="0"/>
          </a:p>
          <a:p>
            <a:pPr marL="857250" lvl="2" indent="0">
              <a:buNone/>
            </a:pPr>
            <a:r>
              <a:rPr lang="en-US" sz="1600" dirty="0">
                <a:latin typeface="Consolas" panose="020B0609020204030204" pitchFamily="49" charset="0"/>
              </a:rPr>
              <a:t>int main() {</a:t>
            </a:r>
          </a:p>
          <a:p>
            <a:pPr marL="857250" lvl="2" indent="0">
              <a:buNone/>
            </a:pPr>
            <a:r>
              <a:rPr lang="en-US" sz="1600" dirty="0">
                <a:latin typeface="Consolas" panose="020B0609020204030204" pitchFamily="49" charset="0"/>
              </a:rPr>
              <a:t>    Rational q{ -5, 17 };</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abs( q )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std::</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q.abs</a:t>
            </a:r>
            <a:r>
              <a:rPr lang="en-US" sz="1600" dirty="0">
                <a:latin typeface="Consolas" panose="020B0609020204030204" pitchFamily="49" charset="0"/>
              </a:rPr>
              <a:t>() &lt;&lt; std::</a:t>
            </a:r>
            <a:r>
              <a:rPr lang="en-US" sz="1600" dirty="0" err="1">
                <a:latin typeface="Consolas" panose="020B0609020204030204" pitchFamily="49" charset="0"/>
              </a:rPr>
              <a:t>endl</a:t>
            </a: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return 0;</a:t>
            </a:r>
          </a:p>
          <a:p>
            <a:pPr marL="857250" lvl="2" indent="0">
              <a:buNone/>
            </a:pPr>
            <a:r>
              <a:rPr lang="en-US" sz="1600" dirty="0">
                <a:latin typeface="Consolas" panose="020B0609020204030204" pitchFamily="49" charset="0"/>
              </a:rPr>
              <a:t>}</a:t>
            </a:r>
          </a:p>
        </p:txBody>
      </p:sp>
      <p:sp>
        <p:nvSpPr>
          <p:cNvPr id="6" name="Rectangle: Rounded Corners 5">
            <a:extLst>
              <a:ext uri="{FF2B5EF4-FFF2-40B4-BE49-F238E27FC236}">
                <a16:creationId xmlns:a16="http://schemas.microsoft.com/office/drawing/2014/main" id="{16E403DE-E350-42BC-A9CB-7FE7F39C5109}"/>
              </a:ext>
            </a:extLst>
          </p:cNvPr>
          <p:cNvSpPr/>
          <p:nvPr/>
        </p:nvSpPr>
        <p:spPr>
          <a:xfrm>
            <a:off x="3203848" y="3501008"/>
            <a:ext cx="1008112"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AE148CB-B52A-4771-873C-3312DFF30682}"/>
              </a:ext>
            </a:extLst>
          </p:cNvPr>
          <p:cNvSpPr/>
          <p:nvPr/>
        </p:nvSpPr>
        <p:spPr>
          <a:xfrm>
            <a:off x="3203848" y="3822989"/>
            <a:ext cx="936104" cy="360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BE242F48-9297-48E0-A215-5D90FB27625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32898437"/>
      </p:ext>
    </p:extLst>
  </p:cSld>
  <p:clrMapOvr>
    <a:masterClrMapping/>
  </p:clrMapOvr>
  <mc:AlternateContent xmlns:mc="http://schemas.openxmlformats.org/markup-compatibility/2006" xmlns:p14="http://schemas.microsoft.com/office/powerpoint/2010/main">
    <mc:Choice Requires="p14">
      <p:transition spd="slow" p14:dur="2000" advTm="33895"/>
    </mc:Choice>
    <mc:Fallback xmlns="">
      <p:transition spd="slow" advTm="3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6" grpId="0" animBg="1"/>
      <p:bldP spid="6" grpId="1"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a:t>
            </a:r>
          </a:p>
        </p:txBody>
      </p:sp>
      <p:sp>
        <p:nvSpPr>
          <p:cNvPr id="3" name="Content Placeholder 2"/>
          <p:cNvSpPr>
            <a:spLocks noGrp="1"/>
          </p:cNvSpPr>
          <p:nvPr>
            <p:ph idx="1"/>
          </p:nvPr>
        </p:nvSpPr>
        <p:spPr>
          <a:xfrm>
            <a:off x="457200" y="1600200"/>
            <a:ext cx="8686800" cy="4525963"/>
          </a:xfrm>
        </p:spPr>
        <p:txBody>
          <a:bodyPr/>
          <a:lstStyle/>
          <a:p>
            <a:r>
              <a:rPr lang="en-US" dirty="0"/>
              <a:t>Each is implemented differently:</a:t>
            </a:r>
          </a:p>
          <a:p>
            <a:pPr marL="0" indent="0">
              <a:buNone/>
            </a:pPr>
            <a:endParaRPr lang="en-US" dirty="0"/>
          </a:p>
          <a:p>
            <a:pPr marL="857250" lvl="2" indent="0">
              <a:buNone/>
            </a:pPr>
            <a:r>
              <a:rPr lang="en-US" sz="1600" dirty="0">
                <a:latin typeface="Consolas" panose="020B0609020204030204" pitchFamily="49" charset="0"/>
              </a:rPr>
              <a:t>// Called using abs( q )</a:t>
            </a:r>
          </a:p>
          <a:p>
            <a:pPr marL="857250" lvl="2" indent="0">
              <a:buNone/>
            </a:pPr>
            <a:r>
              <a:rPr lang="en-US" sz="1600" dirty="0">
                <a:latin typeface="Consolas" panose="020B0609020204030204" pitchFamily="49" charset="0"/>
              </a:rPr>
              <a:t>//  - This requires a function declaration</a:t>
            </a:r>
          </a:p>
          <a:p>
            <a:pPr marL="857250" lvl="2" indent="0">
              <a:buNone/>
            </a:pPr>
            <a:r>
              <a:rPr lang="en-US" sz="1600" dirty="0">
                <a:latin typeface="Consolas" panose="020B0609020204030204" pitchFamily="49" charset="0"/>
              </a:rPr>
              <a:t>Rational abs( Rational const &amp;q ) {</a:t>
            </a:r>
          </a:p>
          <a:p>
            <a:pPr marL="857250" lvl="2" indent="0">
              <a:buNone/>
            </a:pPr>
            <a:r>
              <a:rPr lang="en-US" sz="1600" dirty="0">
                <a:latin typeface="Consolas" panose="020B0609020204030204" pitchFamily="49" charset="0"/>
              </a:rPr>
              <a:t>    return Rational{ std::abs( </a:t>
            </a:r>
            <a:r>
              <a:rPr lang="en-US" sz="1600" dirty="0" err="1">
                <a:latin typeface="Consolas" panose="020B0609020204030204" pitchFamily="49" charset="0"/>
              </a:rPr>
              <a:t>q.numer</a:t>
            </a:r>
            <a:r>
              <a:rPr lang="en-US" sz="1600" dirty="0">
                <a:latin typeface="Consolas" panose="020B0609020204030204" pitchFamily="49" charset="0"/>
              </a:rPr>
              <a:t>() ), </a:t>
            </a:r>
            <a:r>
              <a:rPr lang="en-US" sz="1600" dirty="0" err="1">
                <a:latin typeface="Consolas" panose="020B0609020204030204" pitchFamily="49" charset="0"/>
              </a:rPr>
              <a:t>q.denom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Called using </a:t>
            </a:r>
            <a:r>
              <a:rPr lang="en-US" sz="1600" dirty="0" err="1">
                <a:latin typeface="Consolas" panose="020B0609020204030204" pitchFamily="49" charset="0"/>
              </a:rPr>
              <a:t>q.abs</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 This requires a member function declaration</a:t>
            </a:r>
          </a:p>
          <a:p>
            <a:pPr marL="857250" lvl="2" indent="0">
              <a:buNone/>
            </a:pPr>
            <a:r>
              <a:rPr lang="en-US" sz="1600" dirty="0">
                <a:latin typeface="Consolas" panose="020B0609020204030204" pitchFamily="49" charset="0"/>
              </a:rPr>
              <a:t>//         in the class definition</a:t>
            </a:r>
          </a:p>
          <a:p>
            <a:pPr marL="857250" lvl="2" indent="0">
              <a:buNone/>
            </a:pPr>
            <a:r>
              <a:rPr lang="en-US" sz="1600" dirty="0">
                <a:latin typeface="Consolas" panose="020B0609020204030204" pitchFamily="49" charset="0"/>
              </a:rPr>
              <a:t>Rational Rational::abs() const {</a:t>
            </a:r>
          </a:p>
          <a:p>
            <a:pPr marL="857250" lvl="2" indent="0">
              <a:buNone/>
            </a:pPr>
            <a:r>
              <a:rPr lang="en-US" sz="1600" dirty="0">
                <a:latin typeface="Consolas" panose="020B0609020204030204" pitchFamily="49" charset="0"/>
              </a:rPr>
              <a:t>    return Rational{ std::abs( </a:t>
            </a:r>
            <a:r>
              <a:rPr lang="en-US" sz="1600" dirty="0" err="1">
                <a:latin typeface="Consolas" panose="020B0609020204030204" pitchFamily="49" charset="0"/>
              </a:rPr>
              <a:t>numer</a:t>
            </a:r>
            <a:r>
              <a:rPr lang="en-US" sz="1600" dirty="0">
                <a:latin typeface="Consolas" panose="020B0609020204030204" pitchFamily="49" charset="0"/>
              </a:rPr>
              <a:t>() ), </a:t>
            </a:r>
            <a:r>
              <a:rPr lang="en-US" sz="1600" dirty="0" err="1">
                <a:latin typeface="Consolas" panose="020B0609020204030204" pitchFamily="49" charset="0"/>
              </a:rPr>
              <a:t>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p:txBody>
      </p:sp>
      <p:sp>
        <p:nvSpPr>
          <p:cNvPr id="4" name="TextBox 3">
            <a:extLst>
              <a:ext uri="{FF2B5EF4-FFF2-40B4-BE49-F238E27FC236}">
                <a16:creationId xmlns:a16="http://schemas.microsoft.com/office/drawing/2014/main" id="{EF386A9A-EF89-44AD-9BF9-500C32FE82E6}"/>
              </a:ext>
            </a:extLst>
          </p:cNvPr>
          <p:cNvSpPr txBox="1"/>
          <p:nvPr/>
        </p:nvSpPr>
        <p:spPr>
          <a:xfrm>
            <a:off x="2483768" y="5802997"/>
            <a:ext cx="4824536" cy="646331"/>
          </a:xfrm>
          <a:prstGeom prst="rect">
            <a:avLst/>
          </a:prstGeom>
          <a:noFill/>
        </p:spPr>
        <p:txBody>
          <a:bodyPr wrap="square">
            <a:spAutoFit/>
          </a:bodyPr>
          <a:lstStyle/>
          <a:p>
            <a:r>
              <a:rPr lang="en-US" sz="1800" dirty="0">
                <a:solidFill>
                  <a:srgbClr val="0070C0"/>
                </a:solidFill>
                <a:latin typeface="Georgia" panose="02040502050405020303" pitchFamily="18" charset="0"/>
              </a:rPr>
              <a:t>The preference in C++ is to use the second.</a:t>
            </a:r>
          </a:p>
          <a:p>
            <a:r>
              <a:rPr lang="en-US" dirty="0">
                <a:solidFill>
                  <a:srgbClr val="0070C0"/>
                </a:solidFill>
                <a:latin typeface="Georgia" panose="02040502050405020303" pitchFamily="18" charset="0"/>
              </a:rPr>
              <a:t>  </a:t>
            </a:r>
            <a:r>
              <a:rPr lang="en-US" b="1" dirty="0">
                <a:solidFill>
                  <a:srgbClr val="0070C0"/>
                </a:solidFill>
                <a:latin typeface="Georgia" panose="02040502050405020303" pitchFamily="18" charset="0"/>
              </a:rPr>
              <a:t> –</a:t>
            </a:r>
            <a:r>
              <a:rPr lang="en-US" sz="1800" dirty="0">
                <a:solidFill>
                  <a:srgbClr val="0070C0"/>
                </a:solidFill>
                <a:latin typeface="Georgia" panose="02040502050405020303" pitchFamily="18" charset="0"/>
              </a:rPr>
              <a:t> Don’t buck the trend…it’s a waste of time</a:t>
            </a:r>
            <a:endParaRPr lang="en-US" dirty="0">
              <a:solidFill>
                <a:srgbClr val="0070C0"/>
              </a:solidFill>
            </a:endParaRPr>
          </a:p>
        </p:txBody>
      </p:sp>
      <p:sp>
        <p:nvSpPr>
          <p:cNvPr id="11" name="Rectangle: Rounded Corners 10">
            <a:extLst>
              <a:ext uri="{FF2B5EF4-FFF2-40B4-BE49-F238E27FC236}">
                <a16:creationId xmlns:a16="http://schemas.microsoft.com/office/drawing/2014/main" id="{E965AFCF-FEC8-4322-A044-3FE286468320}"/>
              </a:ext>
            </a:extLst>
          </p:cNvPr>
          <p:cNvSpPr/>
          <p:nvPr/>
        </p:nvSpPr>
        <p:spPr>
          <a:xfrm>
            <a:off x="1331640" y="2924944"/>
            <a:ext cx="6408712" cy="936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4330191-EE2D-4800-8124-62B008A23743}"/>
              </a:ext>
            </a:extLst>
          </p:cNvPr>
          <p:cNvSpPr/>
          <p:nvPr/>
        </p:nvSpPr>
        <p:spPr>
          <a:xfrm>
            <a:off x="1345338" y="4943163"/>
            <a:ext cx="5962966" cy="93610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C20C085F-D575-4AD1-A064-48068C9AB10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37058407"/>
      </p:ext>
    </p:extLst>
  </p:cSld>
  <p:clrMapOvr>
    <a:masterClrMapping/>
  </p:clrMapOvr>
  <mc:AlternateContent xmlns:mc="http://schemas.openxmlformats.org/markup-compatibility/2006" xmlns:p14="http://schemas.microsoft.com/office/powerpoint/2010/main">
    <mc:Choice Requires="p14">
      <p:transition spd="slow" p14:dur="2000" advTm="109786"/>
    </mc:Choice>
    <mc:Fallback xmlns="">
      <p:transition spd="slow" advTm="10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6"/>
                </p:tgtEl>
              </p:cMediaNode>
            </p:audio>
          </p:childTnLst>
        </p:cTn>
      </p:par>
    </p:tnLst>
    <p:bldLst>
      <p:bldP spid="4" grpId="0"/>
      <p:bldP spid="11" grpId="0" animBg="1"/>
      <p:bldP spid="11" grpId="1"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 overloading</a:t>
            </a:r>
          </a:p>
        </p:txBody>
      </p:sp>
      <p:sp>
        <p:nvSpPr>
          <p:cNvPr id="3" name="Content Placeholder 2"/>
          <p:cNvSpPr>
            <a:spLocks noGrp="1"/>
          </p:cNvSpPr>
          <p:nvPr>
            <p:ph idx="1"/>
          </p:nvPr>
        </p:nvSpPr>
        <p:spPr>
          <a:xfrm>
            <a:off x="457200" y="1600200"/>
            <a:ext cx="8686800" cy="4525963"/>
          </a:xfrm>
        </p:spPr>
        <p:txBody>
          <a:bodyPr/>
          <a:lstStyle/>
          <a:p>
            <a:r>
              <a:rPr lang="en-US" dirty="0"/>
              <a:t>How about operator overloading?</a:t>
            </a:r>
          </a:p>
          <a:p>
            <a:pPr marL="857250" lvl="2" indent="0">
              <a:buNone/>
            </a:pPr>
            <a:r>
              <a:rPr lang="en-US" sz="1600" dirty="0">
                <a:latin typeface="Consolas" panose="020B0609020204030204" pitchFamily="49" charset="0"/>
              </a:rPr>
              <a:t>// This requires a function declaration</a:t>
            </a:r>
          </a:p>
          <a:p>
            <a:pPr marL="857250" lvl="2" indent="0">
              <a:buNone/>
            </a:pPr>
            <a:r>
              <a:rPr lang="en-US" sz="1600" dirty="0">
                <a:latin typeface="Consolas" panose="020B0609020204030204" pitchFamily="49" charset="0"/>
              </a:rPr>
              <a:t>Rational operator+( Rational const &amp;p, Rational const &amp;q ) {</a:t>
            </a:r>
          </a:p>
          <a:p>
            <a:pPr marL="857250" lvl="2" indent="0">
              <a:buNone/>
            </a:pPr>
            <a:r>
              <a:rPr lang="en-US" sz="1600" dirty="0">
                <a:latin typeface="Consolas" panose="020B0609020204030204" pitchFamily="49" charset="0"/>
              </a:rPr>
              <a:t>    return Rational{ </a:t>
            </a:r>
            <a:r>
              <a:rPr lang="en-US" sz="1600" dirty="0" err="1">
                <a:latin typeface="Consolas" panose="020B0609020204030204" pitchFamily="49" charset="0"/>
              </a:rPr>
              <a:t>p.numer</a:t>
            </a:r>
            <a:r>
              <a:rPr lang="en-US" sz="1600" dirty="0">
                <a:latin typeface="Consolas" panose="020B0609020204030204" pitchFamily="49" charset="0"/>
              </a:rPr>
              <a:t>()*</a:t>
            </a:r>
            <a:r>
              <a:rPr lang="en-US" sz="1600" dirty="0" err="1">
                <a:latin typeface="Consolas" panose="020B0609020204030204" pitchFamily="49" charset="0"/>
              </a:rPr>
              <a:t>q.denom</a:t>
            </a:r>
            <a:r>
              <a:rPr lang="en-US" sz="1600" dirty="0">
                <a:latin typeface="Consolas" panose="020B0609020204030204" pitchFamily="49" charset="0"/>
              </a:rPr>
              <a:t>() + </a:t>
            </a:r>
            <a:r>
              <a:rPr lang="en-US" sz="1600" dirty="0" err="1">
                <a:latin typeface="Consolas" panose="020B0609020204030204" pitchFamily="49" charset="0"/>
              </a:rPr>
              <a:t>q.numer</a:t>
            </a:r>
            <a:r>
              <a:rPr lang="en-US" sz="1600" dirty="0">
                <a:latin typeface="Consolas" panose="020B0609020204030204" pitchFamily="49" charset="0"/>
              </a:rPr>
              <a:t>()*</a:t>
            </a:r>
            <a:r>
              <a:rPr lang="en-US" sz="1600" dirty="0" err="1">
                <a:latin typeface="Consolas" panose="020B0609020204030204" pitchFamily="49" charset="0"/>
              </a:rPr>
              <a:t>p.denom</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p.denom</a:t>
            </a:r>
            <a:r>
              <a:rPr lang="en-US" sz="1600" dirty="0">
                <a:latin typeface="Consolas" panose="020B0609020204030204" pitchFamily="49" charset="0"/>
              </a:rPr>
              <a:t>()*</a:t>
            </a:r>
            <a:r>
              <a:rPr lang="en-US" sz="1600" dirty="0" err="1">
                <a:latin typeface="Consolas" panose="020B0609020204030204" pitchFamily="49" charset="0"/>
              </a:rPr>
              <a:t>q.denom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This requires a member function declaration</a:t>
            </a:r>
            <a:br>
              <a:rPr lang="en-US" sz="1600" dirty="0">
                <a:latin typeface="Consolas" panose="020B0609020204030204" pitchFamily="49" charset="0"/>
              </a:rPr>
            </a:br>
            <a:r>
              <a:rPr lang="en-US" sz="1600" dirty="0">
                <a:latin typeface="Consolas" panose="020B0609020204030204" pitchFamily="49" charset="0"/>
              </a:rPr>
              <a:t>//       in the class definition</a:t>
            </a:r>
          </a:p>
          <a:p>
            <a:pPr marL="857250" lvl="2" indent="0">
              <a:buNone/>
            </a:pPr>
            <a:r>
              <a:rPr lang="en-US" sz="1600" dirty="0">
                <a:latin typeface="Consolas" panose="020B0609020204030204" pitchFamily="49" charset="0"/>
              </a:rPr>
              <a:t>//  - The left operand is the object on which this member</a:t>
            </a:r>
            <a:br>
              <a:rPr lang="en-US" sz="1600" dirty="0">
                <a:latin typeface="Consolas" panose="020B0609020204030204" pitchFamily="49" charset="0"/>
              </a:rPr>
            </a:br>
            <a:r>
              <a:rPr lang="en-US" sz="1600" dirty="0">
                <a:latin typeface="Consolas" panose="020B0609020204030204" pitchFamily="49" charset="0"/>
              </a:rPr>
              <a:t>//    function is called, and the right is the argument</a:t>
            </a:r>
          </a:p>
          <a:p>
            <a:pPr marL="857250" lvl="2" indent="0">
              <a:buNone/>
            </a:pPr>
            <a:r>
              <a:rPr lang="en-US" sz="1600" dirty="0">
                <a:latin typeface="Consolas" panose="020B0609020204030204" pitchFamily="49" charset="0"/>
              </a:rPr>
              <a:t>Rational Rational::operator+( Rational const &amp;q ) const {</a:t>
            </a:r>
          </a:p>
          <a:p>
            <a:pPr marL="857250" lvl="2" indent="0">
              <a:buNone/>
            </a:pPr>
            <a:r>
              <a:rPr lang="en-US" sz="1600" dirty="0">
                <a:latin typeface="Consolas" panose="020B0609020204030204" pitchFamily="49" charset="0"/>
              </a:rPr>
              <a:t>    return Rational{ </a:t>
            </a:r>
            <a:r>
              <a:rPr lang="en-US" sz="1600" dirty="0" err="1">
                <a:latin typeface="Consolas" panose="020B0609020204030204" pitchFamily="49" charset="0"/>
              </a:rPr>
              <a:t>numer</a:t>
            </a:r>
            <a:r>
              <a:rPr lang="en-US" sz="1600" dirty="0">
                <a:latin typeface="Consolas" panose="020B0609020204030204" pitchFamily="49" charset="0"/>
              </a:rPr>
              <a:t>()*</a:t>
            </a:r>
            <a:r>
              <a:rPr lang="en-US" sz="1600" dirty="0" err="1">
                <a:latin typeface="Consolas" panose="020B0609020204030204" pitchFamily="49" charset="0"/>
              </a:rPr>
              <a:t>q.denom</a:t>
            </a:r>
            <a:r>
              <a:rPr lang="en-US" sz="1600" dirty="0">
                <a:latin typeface="Consolas" panose="020B0609020204030204" pitchFamily="49" charset="0"/>
              </a:rPr>
              <a:t>() + </a:t>
            </a:r>
            <a:r>
              <a:rPr lang="en-US" sz="1600" dirty="0" err="1">
                <a:latin typeface="Consolas" panose="020B0609020204030204" pitchFamily="49" charset="0"/>
              </a:rPr>
              <a:t>q.numer</a:t>
            </a:r>
            <a:r>
              <a:rPr lang="en-US" sz="1600" dirty="0">
                <a:latin typeface="Consolas" panose="020B0609020204030204" pitchFamily="49" charset="0"/>
              </a:rPr>
              <a:t>()*</a:t>
            </a:r>
            <a:r>
              <a:rPr lang="en-US" sz="1600" dirty="0" err="1">
                <a:latin typeface="Consolas" panose="020B0609020204030204" pitchFamily="49" charset="0"/>
              </a:rPr>
              <a:t>denom</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denom</a:t>
            </a:r>
            <a:r>
              <a:rPr lang="en-US" sz="1600" dirty="0">
                <a:latin typeface="Consolas" panose="020B0609020204030204" pitchFamily="49" charset="0"/>
              </a:rPr>
              <a:t>()*</a:t>
            </a:r>
            <a:r>
              <a:rPr lang="en-US" sz="1600" dirty="0" err="1">
                <a:latin typeface="Consolas" panose="020B0609020204030204" pitchFamily="49" charset="0"/>
              </a:rPr>
              <a:t>q.denom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p:txBody>
      </p:sp>
      <p:sp>
        <p:nvSpPr>
          <p:cNvPr id="4" name="TextBox 3">
            <a:extLst>
              <a:ext uri="{FF2B5EF4-FFF2-40B4-BE49-F238E27FC236}">
                <a16:creationId xmlns:a16="http://schemas.microsoft.com/office/drawing/2014/main" id="{EF386A9A-EF89-44AD-9BF9-500C32FE82E6}"/>
              </a:ext>
            </a:extLst>
          </p:cNvPr>
          <p:cNvSpPr txBox="1"/>
          <p:nvPr/>
        </p:nvSpPr>
        <p:spPr>
          <a:xfrm>
            <a:off x="2699792" y="6039550"/>
            <a:ext cx="4824536" cy="646331"/>
          </a:xfrm>
          <a:prstGeom prst="rect">
            <a:avLst/>
          </a:prstGeom>
          <a:noFill/>
        </p:spPr>
        <p:txBody>
          <a:bodyPr wrap="square">
            <a:spAutoFit/>
          </a:bodyPr>
          <a:lstStyle/>
          <a:p>
            <a:r>
              <a:rPr lang="en-US" sz="1800" dirty="0">
                <a:solidFill>
                  <a:srgbClr val="0070C0"/>
                </a:solidFill>
                <a:latin typeface="Georgia" panose="02040502050405020303" pitchFamily="18" charset="0"/>
              </a:rPr>
              <a:t>The preference in C++ is to use the second.</a:t>
            </a:r>
          </a:p>
          <a:p>
            <a:r>
              <a:rPr lang="en-US" dirty="0">
                <a:solidFill>
                  <a:srgbClr val="0070C0"/>
                </a:solidFill>
                <a:latin typeface="Georgia" panose="02040502050405020303" pitchFamily="18" charset="0"/>
              </a:rPr>
              <a:t>  </a:t>
            </a:r>
            <a:r>
              <a:rPr lang="en-US" b="1" dirty="0">
                <a:solidFill>
                  <a:srgbClr val="0070C0"/>
                </a:solidFill>
                <a:latin typeface="Georgia" panose="02040502050405020303" pitchFamily="18" charset="0"/>
              </a:rPr>
              <a:t> –</a:t>
            </a:r>
            <a:r>
              <a:rPr lang="en-US" sz="1800" dirty="0">
                <a:solidFill>
                  <a:srgbClr val="0070C0"/>
                </a:solidFill>
                <a:latin typeface="Georgia" panose="02040502050405020303" pitchFamily="18" charset="0"/>
              </a:rPr>
              <a:t> Don’t buck the trend…it’s a waste of time</a:t>
            </a:r>
            <a:endParaRPr lang="en-US" dirty="0">
              <a:solidFill>
                <a:srgbClr val="0070C0"/>
              </a:solidFill>
            </a:endParaRPr>
          </a:p>
        </p:txBody>
      </p:sp>
      <p:sp>
        <p:nvSpPr>
          <p:cNvPr id="8" name="Rectangle: Rounded Corners 7">
            <a:extLst>
              <a:ext uri="{FF2B5EF4-FFF2-40B4-BE49-F238E27FC236}">
                <a16:creationId xmlns:a16="http://schemas.microsoft.com/office/drawing/2014/main" id="{535A827A-BE11-4848-87F0-9E7E97EBE68A}"/>
              </a:ext>
            </a:extLst>
          </p:cNvPr>
          <p:cNvSpPr/>
          <p:nvPr/>
        </p:nvSpPr>
        <p:spPr>
          <a:xfrm>
            <a:off x="1333776" y="2214548"/>
            <a:ext cx="7126655" cy="129098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3E8483A-BEED-419C-948E-3CECC2FD8328}"/>
              </a:ext>
            </a:extLst>
          </p:cNvPr>
          <p:cNvSpPr/>
          <p:nvPr/>
        </p:nvSpPr>
        <p:spPr>
          <a:xfrm>
            <a:off x="1333776" y="4789748"/>
            <a:ext cx="6768824" cy="12427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65FC048F-18DD-40BE-A421-793D1BF65C7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97185321"/>
      </p:ext>
    </p:extLst>
  </p:cSld>
  <p:clrMapOvr>
    <a:masterClrMapping/>
  </p:clrMapOvr>
  <mc:AlternateContent xmlns:mc="http://schemas.openxmlformats.org/markup-compatibility/2006" xmlns:p14="http://schemas.microsoft.com/office/powerpoint/2010/main">
    <mc:Choice Requires="p14">
      <p:transition spd="slow" p14:dur="2000" advTm="190098"/>
    </mc:Choice>
    <mc:Fallback xmlns="">
      <p:transition spd="slow" advTm="190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4" grpId="0"/>
      <p:bldP spid="8" grpId="0" animBg="1"/>
      <p:bldP spid="8" grpId="1"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 overloading</a:t>
            </a:r>
          </a:p>
        </p:txBody>
      </p:sp>
      <p:sp>
        <p:nvSpPr>
          <p:cNvPr id="3" name="Content Placeholder 2"/>
          <p:cNvSpPr>
            <a:spLocks noGrp="1"/>
          </p:cNvSpPr>
          <p:nvPr>
            <p:ph idx="1"/>
          </p:nvPr>
        </p:nvSpPr>
        <p:spPr>
          <a:xfrm>
            <a:off x="457200" y="1600200"/>
            <a:ext cx="8686800" cy="4525963"/>
          </a:xfrm>
        </p:spPr>
        <p:txBody>
          <a:bodyPr/>
          <a:lstStyle/>
          <a:p>
            <a:r>
              <a:rPr lang="en-US" dirty="0"/>
              <a:t>Which of these should be used?</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Rational Rational::operator+( Rational const &amp;q ) const {</a:t>
            </a:r>
          </a:p>
          <a:p>
            <a:pPr marL="857250" lvl="2" indent="0">
              <a:buNone/>
            </a:pPr>
            <a:r>
              <a:rPr lang="en-US" sz="1600" dirty="0">
                <a:latin typeface="Consolas" panose="020B0609020204030204" pitchFamily="49" charset="0"/>
              </a:rPr>
              <a:t>    return Rational{ </a:t>
            </a:r>
            <a:r>
              <a:rPr lang="en-US" sz="1600" dirty="0" err="1">
                <a:latin typeface="Consolas" panose="020B0609020204030204" pitchFamily="49" charset="0"/>
              </a:rPr>
              <a:t>numer</a:t>
            </a:r>
            <a:r>
              <a:rPr lang="en-US" sz="1600" dirty="0">
                <a:latin typeface="Consolas" panose="020B0609020204030204" pitchFamily="49" charset="0"/>
              </a:rPr>
              <a:t>()*</a:t>
            </a:r>
            <a:r>
              <a:rPr lang="en-US" sz="1600" dirty="0" err="1">
                <a:latin typeface="Consolas" panose="020B0609020204030204" pitchFamily="49" charset="0"/>
              </a:rPr>
              <a:t>q.denom</a:t>
            </a:r>
            <a:r>
              <a:rPr lang="en-US" sz="1600" dirty="0">
                <a:latin typeface="Consolas" panose="020B0609020204030204" pitchFamily="49" charset="0"/>
              </a:rPr>
              <a:t>() + </a:t>
            </a:r>
            <a:r>
              <a:rPr lang="en-US" sz="1600" dirty="0" err="1">
                <a:latin typeface="Consolas" panose="020B0609020204030204" pitchFamily="49" charset="0"/>
              </a:rPr>
              <a:t>q.numer</a:t>
            </a:r>
            <a:r>
              <a:rPr lang="en-US" sz="1600" dirty="0">
                <a:latin typeface="Consolas" panose="020B0609020204030204" pitchFamily="49" charset="0"/>
              </a:rPr>
              <a:t>()*</a:t>
            </a:r>
            <a:r>
              <a:rPr lang="en-US" sz="1600" dirty="0" err="1">
                <a:latin typeface="Consolas" panose="020B0609020204030204" pitchFamily="49" charset="0"/>
              </a:rPr>
              <a:t>denom</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denom</a:t>
            </a:r>
            <a:r>
              <a:rPr lang="en-US" sz="1600" dirty="0">
                <a:latin typeface="Consolas" panose="020B0609020204030204" pitchFamily="49" charset="0"/>
              </a:rPr>
              <a:t>()*</a:t>
            </a:r>
            <a:r>
              <a:rPr lang="en-US" sz="1600" dirty="0" err="1">
                <a:latin typeface="Consolas" panose="020B0609020204030204" pitchFamily="49" charset="0"/>
              </a:rPr>
              <a:t>q.denom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Rational Rational::operator+( Rational const &amp;q ) const {</a:t>
            </a:r>
          </a:p>
          <a:p>
            <a:pPr marL="857250" lvl="2" indent="0">
              <a:buNone/>
            </a:pPr>
            <a:r>
              <a:rPr lang="en-US" sz="1600" dirty="0">
                <a:latin typeface="Consolas" panose="020B0609020204030204" pitchFamily="49" charset="0"/>
              </a:rPr>
              <a:t>    return Rational{ </a:t>
            </a:r>
            <a:r>
              <a:rPr lang="en-US" sz="1600" dirty="0" err="1">
                <a:latin typeface="Consolas" panose="020B0609020204030204" pitchFamily="49" charset="0"/>
              </a:rPr>
              <a:t>numer</a:t>
            </a:r>
            <a:r>
              <a:rPr lang="en-US" sz="1600" dirty="0">
                <a:latin typeface="Consolas" panose="020B0609020204030204" pitchFamily="49" charset="0"/>
              </a:rPr>
              <a:t>_*</a:t>
            </a:r>
            <a:r>
              <a:rPr lang="en-US" sz="1600" dirty="0" err="1">
                <a:latin typeface="Consolas" panose="020B0609020204030204" pitchFamily="49" charset="0"/>
              </a:rPr>
              <a:t>q.denom</a:t>
            </a:r>
            <a:r>
              <a:rPr lang="en-US" sz="1600" dirty="0">
                <a:latin typeface="Consolas" panose="020B0609020204030204" pitchFamily="49" charset="0"/>
              </a:rPr>
              <a:t>_ + </a:t>
            </a:r>
            <a:r>
              <a:rPr lang="en-US" sz="1600" dirty="0" err="1">
                <a:latin typeface="Consolas" panose="020B0609020204030204" pitchFamily="49" charset="0"/>
              </a:rPr>
              <a:t>q.numer</a:t>
            </a:r>
            <a:r>
              <a:rPr lang="en-US" sz="1600" dirty="0">
                <a:latin typeface="Consolas" panose="020B0609020204030204" pitchFamily="49" charset="0"/>
              </a:rPr>
              <a:t>_*</a:t>
            </a:r>
            <a:r>
              <a:rPr lang="en-US" sz="1600" dirty="0" err="1">
                <a:latin typeface="Consolas" panose="020B0609020204030204" pitchFamily="49" charset="0"/>
              </a:rPr>
              <a:t>denom</a:t>
            </a:r>
            <a:r>
              <a:rPr lang="en-US" sz="1600" dirty="0">
                <a:latin typeface="Consolas" panose="020B0609020204030204" pitchFamily="49" charset="0"/>
              </a:rPr>
              <a:t>_,</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denom</a:t>
            </a:r>
            <a:r>
              <a:rPr lang="en-US" sz="1600" dirty="0">
                <a:latin typeface="Consolas" panose="020B0609020204030204" pitchFamily="49" charset="0"/>
              </a:rPr>
              <a:t>_*</a:t>
            </a:r>
            <a:r>
              <a:rPr lang="en-US" sz="1600" dirty="0" err="1">
                <a:latin typeface="Consolas" panose="020B0609020204030204" pitchFamily="49" charset="0"/>
              </a:rPr>
              <a:t>q.denom</a:t>
            </a:r>
            <a:r>
              <a:rPr lang="en-US" sz="1600" dirty="0">
                <a:latin typeface="Consolas" panose="020B0609020204030204" pitchFamily="49" charset="0"/>
              </a:rPr>
              <a:t>_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The compiler will likely implement first as if it was authored</a:t>
            </a:r>
            <a:b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b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in the second…</a:t>
            </a:r>
          </a:p>
          <a:p>
            <a:pPr marL="857250" lvl="2" indent="0">
              <a:buNone/>
            </a:pPr>
            <a:endParaRPr lang="en-US" sz="1600" dirty="0">
              <a:latin typeface="Consolas" panose="020B0609020204030204" pitchFamily="49" charset="0"/>
            </a:endParaRPr>
          </a:p>
        </p:txBody>
      </p:sp>
      <p:pic>
        <p:nvPicPr>
          <p:cNvPr id="11" name="Audio 10">
            <a:hlinkClick r:id="" action="ppaction://media"/>
            <a:extLst>
              <a:ext uri="{FF2B5EF4-FFF2-40B4-BE49-F238E27FC236}">
                <a16:creationId xmlns:a16="http://schemas.microsoft.com/office/drawing/2014/main" id="{EFFAC731-759D-41DD-976E-4AC43EC918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89094748"/>
      </p:ext>
    </p:extLst>
  </p:cSld>
  <p:clrMapOvr>
    <a:masterClrMapping/>
  </p:clrMapOvr>
  <mc:AlternateContent xmlns:mc="http://schemas.openxmlformats.org/markup-compatibility/2006" xmlns:p14="http://schemas.microsoft.com/office/powerpoint/2010/main">
    <mc:Choice Requires="p14">
      <p:transition spd="slow" p14:dur="2000" advTm="150557"/>
    </mc:Choice>
    <mc:Fallback xmlns="">
      <p:transition spd="slow" advTm="15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4BEF-DBF0-47DC-850E-7D955B8FDB55}"/>
              </a:ext>
            </a:extLst>
          </p:cNvPr>
          <p:cNvSpPr>
            <a:spLocks noGrp="1"/>
          </p:cNvSpPr>
          <p:nvPr>
            <p:ph type="title"/>
          </p:nvPr>
        </p:nvSpPr>
        <p:spPr/>
        <p:txBody>
          <a:bodyPr/>
          <a:lstStyle/>
          <a:p>
            <a:r>
              <a:rPr lang="en-US" dirty="0"/>
              <a:t>Private member functions</a:t>
            </a:r>
          </a:p>
        </p:txBody>
      </p:sp>
      <p:sp>
        <p:nvSpPr>
          <p:cNvPr id="3" name="Content Placeholder 2">
            <a:extLst>
              <a:ext uri="{FF2B5EF4-FFF2-40B4-BE49-F238E27FC236}">
                <a16:creationId xmlns:a16="http://schemas.microsoft.com/office/drawing/2014/main" id="{9D2936D2-4F2C-4AEC-99EF-E272A8AA4267}"/>
              </a:ext>
            </a:extLst>
          </p:cNvPr>
          <p:cNvSpPr>
            <a:spLocks noGrp="1"/>
          </p:cNvSpPr>
          <p:nvPr>
            <p:ph idx="1"/>
          </p:nvPr>
        </p:nvSpPr>
        <p:spPr/>
        <p:txBody>
          <a:bodyPr/>
          <a:lstStyle/>
          <a:p>
            <a:r>
              <a:rPr lang="en-US" dirty="0"/>
              <a:t>Here is a better implementation of </a:t>
            </a:r>
            <a:r>
              <a:rPr lang="en-US" dirty="0">
                <a:latin typeface="Consolas" panose="020B0609020204030204" pitchFamily="49" charset="0"/>
              </a:rPr>
              <a:t>normalize()</a:t>
            </a:r>
            <a:r>
              <a:rPr lang="en-US" dirty="0"/>
              <a:t>:</a:t>
            </a:r>
          </a:p>
        </p:txBody>
      </p:sp>
      <p:sp>
        <p:nvSpPr>
          <p:cNvPr id="5" name="TextBox 4">
            <a:extLst>
              <a:ext uri="{FF2B5EF4-FFF2-40B4-BE49-F238E27FC236}">
                <a16:creationId xmlns:a16="http://schemas.microsoft.com/office/drawing/2014/main" id="{C9F6B8D2-F9E7-45D8-B88A-0D84304BFDFF}"/>
              </a:ext>
            </a:extLst>
          </p:cNvPr>
          <p:cNvSpPr txBox="1"/>
          <p:nvPr/>
        </p:nvSpPr>
        <p:spPr>
          <a:xfrm>
            <a:off x="1331640" y="2060664"/>
            <a:ext cx="6851104" cy="4247317"/>
          </a:xfrm>
          <a:prstGeom prst="rect">
            <a:avLst/>
          </a:prstGeom>
          <a:noFill/>
        </p:spPr>
        <p:txBody>
          <a:bodyPr wrap="square">
            <a:spAutoFit/>
          </a:bodyPr>
          <a:lstStyle/>
          <a:p>
            <a:pPr indent="-57150"/>
            <a:r>
              <a:rPr lang="en-US" dirty="0">
                <a:latin typeface="Consolas" panose="020B0609020204030204" pitchFamily="49" charset="0"/>
              </a:rPr>
              <a:t>void Rational::normalize() {</a:t>
            </a:r>
          </a:p>
          <a:p>
            <a:pPr indent="-57150"/>
            <a:r>
              <a:rPr lang="en-US" dirty="0">
                <a:latin typeface="Consolas" panose="020B0609020204030204" pitchFamily="49" charset="0"/>
              </a:rPr>
              <a:t>    // By the time this function is ever called,</a:t>
            </a:r>
            <a:br>
              <a:rPr lang="en-US" dirty="0">
                <a:latin typeface="Consolas" panose="020B0609020204030204" pitchFamily="49" charset="0"/>
              </a:rPr>
            </a:br>
            <a:r>
              <a:rPr lang="en-US" dirty="0">
                <a:latin typeface="Consolas" panose="020B0609020204030204" pitchFamily="49" charset="0"/>
              </a:rPr>
              <a:t>    // the denominator should never be zero</a:t>
            </a:r>
          </a:p>
          <a:p>
            <a:pPr indent="-57150"/>
            <a:r>
              <a:rPr lang="en-US" dirty="0">
                <a:latin typeface="Consolas" panose="020B0609020204030204" pitchFamily="49" charset="0"/>
              </a:rPr>
              <a:t>    assert( </a:t>
            </a:r>
            <a:r>
              <a:rPr lang="en-US" dirty="0" err="1">
                <a:latin typeface="Consolas" panose="020B0609020204030204" pitchFamily="49" charset="0"/>
              </a:rPr>
              <a:t>denom</a:t>
            </a:r>
            <a:r>
              <a:rPr lang="en-US" dirty="0">
                <a:latin typeface="Consolas" panose="020B0609020204030204" pitchFamily="49" charset="0"/>
              </a:rPr>
              <a:t>() != 0 );</a:t>
            </a:r>
          </a:p>
          <a:p>
            <a:pPr indent="-57150"/>
            <a:endParaRPr lang="en-US" dirty="0">
              <a:latin typeface="Consolas" panose="020B0609020204030204" pitchFamily="49" charset="0"/>
            </a:endParaRPr>
          </a:p>
          <a:p>
            <a:pPr indent="-57150"/>
            <a:r>
              <a:rPr lang="en-US" dirty="0">
                <a:latin typeface="Consolas" panose="020B0609020204030204" pitchFamily="49" charset="0"/>
              </a:rPr>
              <a:t>    if ( </a:t>
            </a:r>
            <a:r>
              <a:rPr lang="en-US" dirty="0" err="1">
                <a:latin typeface="Consolas" panose="020B0609020204030204" pitchFamily="49" charset="0"/>
              </a:rPr>
              <a:t>denom</a:t>
            </a:r>
            <a:r>
              <a:rPr lang="en-US" dirty="0">
                <a:latin typeface="Consolas" panose="020B0609020204030204" pitchFamily="49" charset="0"/>
              </a:rPr>
              <a:t>() &lt; 0 ) {</a:t>
            </a:r>
          </a:p>
          <a:p>
            <a:pPr indent="-57150"/>
            <a:r>
              <a:rPr lang="en-US" dirty="0">
                <a:latin typeface="Consolas" panose="020B0609020204030204" pitchFamily="49" charset="0"/>
              </a:rPr>
              <a:t>        </a:t>
            </a:r>
            <a:r>
              <a:rPr lang="en-US" dirty="0" err="1">
                <a:latin typeface="Consolas" panose="020B0609020204030204" pitchFamily="49" charset="0"/>
              </a:rPr>
              <a:t>numer</a:t>
            </a:r>
            <a:r>
              <a:rPr lang="en-US" dirty="0">
                <a:latin typeface="Consolas" panose="020B0609020204030204" pitchFamily="49" charset="0"/>
              </a:rPr>
              <a:t>_ = -</a:t>
            </a:r>
            <a:r>
              <a:rPr lang="en-US" dirty="0" err="1">
                <a:latin typeface="Consolas" panose="020B0609020204030204" pitchFamily="49" charset="0"/>
              </a:rPr>
              <a:t>numer</a:t>
            </a:r>
            <a:r>
              <a:rPr lang="en-US" dirty="0">
                <a:latin typeface="Consolas" panose="020B0609020204030204" pitchFamily="49" charset="0"/>
              </a:rPr>
              <a:t>();</a:t>
            </a:r>
          </a:p>
          <a:p>
            <a:pPr indent="-57150"/>
            <a:r>
              <a:rPr lang="en-US" dirty="0">
                <a:latin typeface="Consolas" panose="020B0609020204030204" pitchFamily="49" charset="0"/>
              </a:rPr>
              <a:t>        </a:t>
            </a:r>
            <a:r>
              <a:rPr lang="en-US" dirty="0" err="1">
                <a:latin typeface="Consolas" panose="020B0609020204030204" pitchFamily="49" charset="0"/>
              </a:rPr>
              <a:t>denom</a:t>
            </a:r>
            <a:r>
              <a:rPr lang="en-US" dirty="0">
                <a:latin typeface="Consolas" panose="020B0609020204030204" pitchFamily="49" charset="0"/>
              </a:rPr>
              <a:t>_ = -</a:t>
            </a:r>
            <a:r>
              <a:rPr lang="en-US" dirty="0" err="1">
                <a:latin typeface="Consolas" panose="020B0609020204030204" pitchFamily="49" charset="0"/>
              </a:rPr>
              <a:t>denom</a:t>
            </a:r>
            <a:r>
              <a:rPr lang="en-US" dirty="0">
                <a:latin typeface="Consolas" panose="020B0609020204030204" pitchFamily="49" charset="0"/>
              </a:rPr>
              <a:t>();</a:t>
            </a:r>
          </a:p>
          <a:p>
            <a:pPr indent="-57150"/>
            <a:r>
              <a:rPr lang="en-US" dirty="0">
                <a:latin typeface="Consolas" panose="020B0609020204030204" pitchFamily="49" charset="0"/>
              </a:rPr>
              <a:t>    }</a:t>
            </a:r>
          </a:p>
          <a:p>
            <a:pPr indent="-57150"/>
            <a:endParaRPr lang="en-US" dirty="0">
              <a:latin typeface="Consolas" panose="020B0609020204030204" pitchFamily="49" charset="0"/>
            </a:endParaRPr>
          </a:p>
          <a:p>
            <a:pPr indent="-57150"/>
            <a:r>
              <a:rPr lang="en-US" dirty="0">
                <a:latin typeface="Consolas" panose="020B0609020204030204" pitchFamily="49" charset="0"/>
              </a:rPr>
              <a:t>    int divisor{ </a:t>
            </a:r>
            <a:r>
              <a:rPr lang="en-US" dirty="0" err="1">
                <a:solidFill>
                  <a:srgbClr val="0070C0"/>
                </a:solidFill>
                <a:latin typeface="Consolas" panose="020B0609020204030204" pitchFamily="49" charset="0"/>
              </a:rPr>
              <a:t>gcd</a:t>
            </a: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numer</a:t>
            </a: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denom</a:t>
            </a:r>
            <a:r>
              <a:rPr lang="en-US" dirty="0">
                <a:solidFill>
                  <a:srgbClr val="0070C0"/>
                </a:solidFill>
                <a:latin typeface="Consolas" panose="020B0609020204030204" pitchFamily="49" charset="0"/>
              </a:rPr>
              <a:t>() ) </a:t>
            </a:r>
            <a:r>
              <a:rPr lang="en-US" dirty="0">
                <a:latin typeface="Consolas" panose="020B0609020204030204" pitchFamily="49" charset="0"/>
              </a:rPr>
              <a:t>};</a:t>
            </a:r>
          </a:p>
          <a:p>
            <a:pPr indent="-57150"/>
            <a:endParaRPr lang="en-US" dirty="0">
              <a:latin typeface="Consolas" panose="020B0609020204030204" pitchFamily="49" charset="0"/>
            </a:endParaRPr>
          </a:p>
          <a:p>
            <a:pPr indent="-57150"/>
            <a:r>
              <a:rPr lang="en-US" dirty="0">
                <a:latin typeface="Consolas" panose="020B0609020204030204" pitchFamily="49" charset="0"/>
              </a:rPr>
              <a:t>    </a:t>
            </a:r>
            <a:r>
              <a:rPr lang="en-US" dirty="0" err="1">
                <a:latin typeface="Consolas" panose="020B0609020204030204" pitchFamily="49" charset="0"/>
              </a:rPr>
              <a:t>numer</a:t>
            </a:r>
            <a:r>
              <a:rPr lang="en-US" dirty="0">
                <a:latin typeface="Consolas" panose="020B0609020204030204" pitchFamily="49" charset="0"/>
              </a:rPr>
              <a:t>_ /= divisor;</a:t>
            </a:r>
          </a:p>
          <a:p>
            <a:pPr indent="-57150"/>
            <a:r>
              <a:rPr lang="en-US" dirty="0">
                <a:latin typeface="Consolas" panose="020B0609020204030204" pitchFamily="49" charset="0"/>
              </a:rPr>
              <a:t>    </a:t>
            </a:r>
            <a:r>
              <a:rPr lang="en-US" dirty="0" err="1">
                <a:latin typeface="Consolas" panose="020B0609020204030204" pitchFamily="49" charset="0"/>
              </a:rPr>
              <a:t>denom</a:t>
            </a:r>
            <a:r>
              <a:rPr lang="en-US" dirty="0">
                <a:latin typeface="Consolas" panose="020B0609020204030204" pitchFamily="49" charset="0"/>
              </a:rPr>
              <a:t>_ /= divisor;</a:t>
            </a:r>
          </a:p>
          <a:p>
            <a:pPr indent="-57150"/>
            <a:r>
              <a:rPr lang="en-US" dirty="0">
                <a:latin typeface="Consolas" panose="020B0609020204030204" pitchFamily="49" charset="0"/>
              </a:rPr>
              <a:t>}</a:t>
            </a:r>
          </a:p>
        </p:txBody>
      </p:sp>
      <p:sp>
        <p:nvSpPr>
          <p:cNvPr id="12" name="TextBox 11">
            <a:extLst>
              <a:ext uri="{FF2B5EF4-FFF2-40B4-BE49-F238E27FC236}">
                <a16:creationId xmlns:a16="http://schemas.microsoft.com/office/drawing/2014/main" id="{674E6717-EA14-4887-9D13-29D3CF922203}"/>
              </a:ext>
            </a:extLst>
          </p:cNvPr>
          <p:cNvSpPr txBox="1"/>
          <p:nvPr/>
        </p:nvSpPr>
        <p:spPr>
          <a:xfrm>
            <a:off x="5760132" y="3263016"/>
            <a:ext cx="3178696" cy="923330"/>
          </a:xfrm>
          <a:prstGeom prst="rect">
            <a:avLst/>
          </a:prstGeom>
          <a:noFill/>
        </p:spPr>
        <p:txBody>
          <a:bodyPr wrap="square">
            <a:spAutoFit/>
          </a:bodyPr>
          <a:lstStyle/>
          <a:p>
            <a:pPr indent="-57150"/>
            <a:r>
              <a:rPr lang="en-US" dirty="0">
                <a:solidFill>
                  <a:srgbClr val="FF4747"/>
                </a:solidFill>
                <a:latin typeface="Consolas" panose="020B0609020204030204" pitchFamily="49" charset="0"/>
              </a:rPr>
              <a:t>if ( </a:t>
            </a:r>
            <a:r>
              <a:rPr lang="en-US" dirty="0" err="1">
                <a:solidFill>
                  <a:srgbClr val="FF4747"/>
                </a:solidFill>
                <a:latin typeface="Consolas" panose="020B0609020204030204" pitchFamily="49" charset="0"/>
              </a:rPr>
              <a:t>denom</a:t>
            </a:r>
            <a:r>
              <a:rPr lang="en-US" dirty="0">
                <a:solidFill>
                  <a:srgbClr val="FF4747"/>
                </a:solidFill>
                <a:latin typeface="Consolas" panose="020B0609020204030204" pitchFamily="49" charset="0"/>
              </a:rPr>
              <a:t>_ = 0 ) {</a:t>
            </a:r>
          </a:p>
          <a:p>
            <a:pPr indent="-57150"/>
            <a:r>
              <a:rPr lang="en-US" dirty="0">
                <a:solidFill>
                  <a:srgbClr val="FF4747"/>
                </a:solidFill>
                <a:latin typeface="Consolas" panose="020B0609020204030204" pitchFamily="49" charset="0"/>
              </a:rPr>
              <a:t>    // Do something...</a:t>
            </a:r>
          </a:p>
          <a:p>
            <a:pPr indent="-57150"/>
            <a:r>
              <a:rPr lang="en-US" dirty="0">
                <a:solidFill>
                  <a:srgbClr val="FF4747"/>
                </a:solidFill>
                <a:latin typeface="Consolas" panose="020B0609020204030204" pitchFamily="49" charset="0"/>
              </a:rPr>
              <a:t>}</a:t>
            </a:r>
            <a:endParaRPr lang="en-US" dirty="0">
              <a:solidFill>
                <a:srgbClr val="FF4747"/>
              </a:solidFill>
            </a:endParaRPr>
          </a:p>
        </p:txBody>
      </p:sp>
      <p:pic>
        <p:nvPicPr>
          <p:cNvPr id="13" name="Audio 12">
            <a:hlinkClick r:id="" action="ppaction://media"/>
            <a:extLst>
              <a:ext uri="{FF2B5EF4-FFF2-40B4-BE49-F238E27FC236}">
                <a16:creationId xmlns:a16="http://schemas.microsoft.com/office/drawing/2014/main" id="{F47FA0DB-5774-495F-9A7B-2B6B81ACF6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1034530"/>
      </p:ext>
    </p:extLst>
  </p:cSld>
  <p:clrMapOvr>
    <a:masterClrMapping/>
  </p:clrMapOvr>
  <mc:AlternateContent xmlns:mc="http://schemas.openxmlformats.org/markup-compatibility/2006" xmlns:p14="http://schemas.microsoft.com/office/powerpoint/2010/main">
    <mc:Choice Requires="p14">
      <p:transition spd="slow" p14:dur="2000" advTm="88372"/>
    </mc:Choice>
    <mc:Fallback xmlns="">
      <p:transition spd="slow" advTm="8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 overloading</a:t>
            </a:r>
          </a:p>
        </p:txBody>
      </p:sp>
      <p:sp>
        <p:nvSpPr>
          <p:cNvPr id="3" name="Content Placeholder 2"/>
          <p:cNvSpPr>
            <a:spLocks noGrp="1"/>
          </p:cNvSpPr>
          <p:nvPr>
            <p:ph idx="1"/>
          </p:nvPr>
        </p:nvSpPr>
        <p:spPr>
          <a:xfrm>
            <a:off x="457200" y="1600200"/>
            <a:ext cx="8686800" cy="4525963"/>
          </a:xfrm>
        </p:spPr>
        <p:txBody>
          <a:bodyPr/>
          <a:lstStyle/>
          <a:p>
            <a:r>
              <a:rPr lang="en-US" dirty="0"/>
              <a:t>How about operator overloading?</a:t>
            </a:r>
          </a:p>
          <a:p>
            <a:pPr marL="857250" lvl="2" indent="0">
              <a:buNone/>
            </a:pPr>
            <a:r>
              <a:rPr lang="en-US" sz="1600" dirty="0">
                <a:latin typeface="Consolas" panose="020B0609020204030204" pitchFamily="49" charset="0"/>
              </a:rPr>
              <a:t>// The denominator of an integer is '1'</a:t>
            </a:r>
          </a:p>
          <a:p>
            <a:pPr marL="857250" lvl="2" indent="0">
              <a:buNone/>
            </a:pPr>
            <a:r>
              <a:rPr lang="en-US" sz="1600" dirty="0">
                <a:latin typeface="Consolas" panose="020B0609020204030204" pitchFamily="49" charset="0"/>
              </a:rPr>
              <a:t>Rational Rational::operator+( int const n ) const {</a:t>
            </a:r>
          </a:p>
          <a:p>
            <a:pPr marL="857250" lvl="2" indent="0">
              <a:buNone/>
            </a:pPr>
            <a:r>
              <a:rPr lang="en-US" sz="1600" dirty="0">
                <a:latin typeface="Consolas" panose="020B0609020204030204" pitchFamily="49" charset="0"/>
              </a:rPr>
              <a:t>    return Rational{ </a:t>
            </a:r>
            <a:r>
              <a:rPr lang="en-US" sz="1600" dirty="0" err="1">
                <a:latin typeface="Consolas" panose="020B0609020204030204" pitchFamily="49" charset="0"/>
              </a:rPr>
              <a:t>numer</a:t>
            </a:r>
            <a:r>
              <a:rPr lang="en-US" sz="1600" dirty="0">
                <a:latin typeface="Consolas" panose="020B0609020204030204" pitchFamily="49" charset="0"/>
              </a:rPr>
              <a:t>() + n*</a:t>
            </a:r>
            <a:r>
              <a:rPr lang="en-US" sz="1600" dirty="0" err="1">
                <a:latin typeface="Consolas" panose="020B0609020204030204" pitchFamily="49" charset="0"/>
              </a:rPr>
              <a:t>denom</a:t>
            </a:r>
            <a:r>
              <a:rPr lang="en-US" sz="1600" dirty="0">
                <a:latin typeface="Consolas" panose="020B0609020204030204" pitchFamily="49" charset="0"/>
              </a:rPr>
              <a:t>(),</a:t>
            </a:r>
          </a:p>
          <a:p>
            <a:pPr marL="857250" lvl="2" indent="0">
              <a:buNone/>
            </a:pPr>
            <a:r>
              <a:rPr lang="en-US" sz="1600" dirty="0">
                <a:latin typeface="Consolas" panose="020B0609020204030204" pitchFamily="49" charset="0"/>
              </a:rPr>
              <a:t>                     </a:t>
            </a:r>
            <a:r>
              <a:rPr lang="en-US" sz="1600" dirty="0" err="1">
                <a:latin typeface="Consolas" panose="020B0609020204030204" pitchFamily="49" charset="0"/>
              </a:rPr>
              <a:t>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Here, the first argument is an int, so we cannot define</a:t>
            </a:r>
          </a:p>
          <a:p>
            <a:pPr marL="857250" lvl="2" indent="0">
              <a:buNone/>
            </a:pPr>
            <a:r>
              <a:rPr lang="en-US" sz="1600" dirty="0">
                <a:latin typeface="Consolas" panose="020B0609020204030204" pitchFamily="49" charset="0"/>
              </a:rPr>
              <a:t>// this as a member function, but when we return q + n,</a:t>
            </a:r>
          </a:p>
          <a:p>
            <a:pPr marL="857250" lvl="2" indent="0">
              <a:buNone/>
            </a:pPr>
            <a:r>
              <a:rPr lang="en-US" sz="1600" dirty="0">
                <a:latin typeface="Consolas" panose="020B0609020204030204" pitchFamily="49" charset="0"/>
              </a:rPr>
              <a:t>// this calls the above function</a:t>
            </a:r>
          </a:p>
          <a:p>
            <a:pPr marL="857250" lvl="2" indent="0">
              <a:buNone/>
            </a:pPr>
            <a:r>
              <a:rPr lang="en-US" sz="1600" dirty="0">
                <a:latin typeface="Consolas" panose="020B0609020204030204" pitchFamily="49" charset="0"/>
              </a:rPr>
              <a:t>Rational operator+( int const n, Rational const &amp;q ) {</a:t>
            </a:r>
          </a:p>
          <a:p>
            <a:pPr marL="857250" lvl="2" indent="0">
              <a:buNone/>
            </a:pPr>
            <a:r>
              <a:rPr lang="en-US" sz="1600" dirty="0">
                <a:latin typeface="Consolas" panose="020B0609020204030204" pitchFamily="49" charset="0"/>
              </a:rPr>
              <a:t>    return q + n;</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endParaRPr lang="en-US" sz="1600" dirty="0">
              <a:latin typeface="Consolas" panose="020B0609020204030204" pitchFamily="49" charset="0"/>
            </a:endParaRPr>
          </a:p>
        </p:txBody>
      </p:sp>
      <p:pic>
        <p:nvPicPr>
          <p:cNvPr id="9" name="Audio 8">
            <a:hlinkClick r:id="" action="ppaction://media"/>
            <a:extLst>
              <a:ext uri="{FF2B5EF4-FFF2-40B4-BE49-F238E27FC236}">
                <a16:creationId xmlns:a16="http://schemas.microsoft.com/office/drawing/2014/main" id="{2AFD84B3-8F73-48D1-B5D9-CBAB9905FAA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18412529"/>
      </p:ext>
    </p:extLst>
  </p:cSld>
  <p:clrMapOvr>
    <a:masterClrMapping/>
  </p:clrMapOvr>
  <mc:AlternateContent xmlns:mc="http://schemas.openxmlformats.org/markup-compatibility/2006" xmlns:p14="http://schemas.microsoft.com/office/powerpoint/2010/main">
    <mc:Choice Requires="p14">
      <p:transition spd="slow" p14:dur="2000" advTm="159984"/>
    </mc:Choice>
    <mc:Fallback xmlns="">
      <p:transition spd="slow" advTm="15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BCB4-DC08-45CB-B96E-97F781A5BE4E}"/>
              </a:ext>
            </a:extLst>
          </p:cNvPr>
          <p:cNvSpPr>
            <a:spLocks noGrp="1"/>
          </p:cNvSpPr>
          <p:nvPr>
            <p:ph type="title"/>
          </p:nvPr>
        </p:nvSpPr>
        <p:spPr/>
        <p:txBody>
          <a:bodyPr/>
          <a:lstStyle/>
          <a:p>
            <a:r>
              <a:rPr lang="en-US" dirty="0"/>
              <a:t>Our class definition</a:t>
            </a:r>
          </a:p>
        </p:txBody>
      </p:sp>
      <p:sp>
        <p:nvSpPr>
          <p:cNvPr id="3" name="Content Placeholder 2">
            <a:extLst>
              <a:ext uri="{FF2B5EF4-FFF2-40B4-BE49-F238E27FC236}">
                <a16:creationId xmlns:a16="http://schemas.microsoft.com/office/drawing/2014/main" id="{67B4F25E-FCD3-46A4-B9AE-7F98AFC48CF6}"/>
              </a:ext>
            </a:extLst>
          </p:cNvPr>
          <p:cNvSpPr>
            <a:spLocks noGrp="1"/>
          </p:cNvSpPr>
          <p:nvPr>
            <p:ph idx="1"/>
          </p:nvPr>
        </p:nvSpPr>
        <p:spPr>
          <a:xfrm>
            <a:off x="971600" y="620688"/>
            <a:ext cx="8229600" cy="4525963"/>
          </a:xfrm>
        </p:spPr>
        <p:txBody>
          <a:bodyPr>
            <a:noAutofit/>
          </a:bodyPr>
          <a:lstStyle/>
          <a:p>
            <a:pPr marL="57150" indent="0">
              <a:buNone/>
            </a:pPr>
            <a:r>
              <a:rPr lang="en-US" sz="1400" dirty="0">
                <a:latin typeface="Consolas" panose="020B0609020204030204" pitchFamily="49" charset="0"/>
              </a:rPr>
              <a:t>class Rational;</a:t>
            </a:r>
          </a:p>
          <a:p>
            <a:pPr marL="57150" indent="0">
              <a:buNone/>
            </a:pPr>
            <a:endParaRPr lang="en-US" sz="1400" dirty="0">
              <a:latin typeface="Consolas" panose="020B0609020204030204" pitchFamily="49" charset="0"/>
            </a:endParaRPr>
          </a:p>
          <a:p>
            <a:pPr marL="57150" indent="0">
              <a:buNone/>
            </a:pPr>
            <a:r>
              <a:rPr lang="en-US" sz="1400" dirty="0">
                <a:latin typeface="Consolas" panose="020B0609020204030204" pitchFamily="49" charset="0"/>
              </a:rPr>
              <a:t>Rational operator+( int const n, Rational const &amp;q );</a:t>
            </a:r>
          </a:p>
          <a:p>
            <a:pPr marL="57150" indent="0">
              <a:buNone/>
            </a:pPr>
            <a:endParaRPr lang="en-US" sz="1400" dirty="0">
              <a:latin typeface="Consolas" panose="020B0609020204030204" pitchFamily="49" charset="0"/>
            </a:endParaRPr>
          </a:p>
          <a:p>
            <a:pPr marL="57150" indent="0">
              <a:buNone/>
            </a:pPr>
            <a:r>
              <a:rPr lang="en-US" sz="1400" dirty="0">
                <a:latin typeface="Consolas" panose="020B0609020204030204" pitchFamily="49" charset="0"/>
              </a:rPr>
              <a:t>class Rational {</a:t>
            </a:r>
          </a:p>
          <a:p>
            <a:pPr marL="57150" indent="0">
              <a:buNone/>
            </a:pPr>
            <a:r>
              <a:rPr lang="en-US" sz="1400" dirty="0">
                <a:latin typeface="Consolas" panose="020B0609020204030204" pitchFamily="49" charset="0"/>
              </a:rPr>
              <a:t>    public:</a:t>
            </a:r>
          </a:p>
          <a:p>
            <a:pPr marL="57150" indent="0">
              <a:buNone/>
            </a:pPr>
            <a:r>
              <a:rPr lang="en-US" sz="1400" dirty="0">
                <a:latin typeface="Consolas" panose="020B0609020204030204" pitchFamily="49" charset="0"/>
              </a:rPr>
              <a:t>        // Constructors</a:t>
            </a:r>
          </a:p>
          <a:p>
            <a:pPr marL="57150" indent="0">
              <a:buNone/>
            </a:pPr>
            <a:r>
              <a:rPr lang="en-US" sz="1400" dirty="0">
                <a:latin typeface="Consolas" panose="020B0609020204030204" pitchFamily="49" charset="0"/>
              </a:rPr>
              <a:t>        Rational();</a:t>
            </a:r>
          </a:p>
          <a:p>
            <a:pPr marL="57150" indent="0">
              <a:buNone/>
            </a:pPr>
            <a:r>
              <a:rPr lang="en-US" sz="1400" dirty="0">
                <a:latin typeface="Consolas" panose="020B0609020204030204" pitchFamily="49" charset="0"/>
              </a:rPr>
              <a:t>        Rational( int </a:t>
            </a:r>
            <a:r>
              <a:rPr lang="en-US" sz="1400" dirty="0" err="1">
                <a:latin typeface="Consolas" panose="020B0609020204030204" pitchFamily="49" charset="0"/>
              </a:rPr>
              <a:t>new_numer</a:t>
            </a:r>
            <a:r>
              <a:rPr lang="en-US" sz="1400" dirty="0">
                <a:latin typeface="Consolas" panose="020B0609020204030204" pitchFamily="49" charset="0"/>
              </a:rPr>
              <a:t>, int </a:t>
            </a:r>
            <a:r>
              <a:rPr lang="en-US" sz="1400" dirty="0" err="1">
                <a:latin typeface="Consolas" panose="020B0609020204030204" pitchFamily="49" charset="0"/>
              </a:rPr>
              <a:t>new_denom</a:t>
            </a:r>
            <a:r>
              <a:rPr lang="en-US" sz="1400" dirty="0">
                <a:latin typeface="Consolas" panose="020B0609020204030204" pitchFamily="49" charset="0"/>
              </a:rPr>
              <a:t> = 1 );</a:t>
            </a:r>
          </a:p>
          <a:p>
            <a:pPr marL="57150" indent="0">
              <a:buNone/>
            </a:pPr>
            <a:endParaRPr lang="en-US" sz="1400" dirty="0">
              <a:latin typeface="Consolas" panose="020B0609020204030204" pitchFamily="49" charset="0"/>
            </a:endParaRPr>
          </a:p>
          <a:p>
            <a:pPr marL="57150" indent="0">
              <a:buNone/>
            </a:pPr>
            <a:r>
              <a:rPr lang="en-US" sz="1400" dirty="0">
                <a:latin typeface="Consolas" panose="020B0609020204030204" pitchFamily="49" charset="0"/>
              </a:rPr>
              <a:t>        // Member functions</a:t>
            </a:r>
            <a:br>
              <a:rPr lang="en-US" sz="1400" dirty="0">
                <a:latin typeface="Consolas" panose="020B0609020204030204" pitchFamily="49" charset="0"/>
              </a:rPr>
            </a:br>
            <a:r>
              <a:rPr lang="en-US" sz="1400" dirty="0">
                <a:latin typeface="Consolas" panose="020B0609020204030204" pitchFamily="49" charset="0"/>
              </a:rPr>
              <a:t>        int </a:t>
            </a:r>
            <a:r>
              <a:rPr lang="en-US" sz="1400" dirty="0" err="1">
                <a:latin typeface="Consolas" panose="020B0609020204030204" pitchFamily="49" charset="0"/>
              </a:rPr>
              <a:t>numer</a:t>
            </a:r>
            <a:r>
              <a:rPr lang="en-US" sz="1400" dirty="0">
                <a:latin typeface="Consolas" panose="020B0609020204030204" pitchFamily="49" charset="0"/>
              </a:rPr>
              <a:t>() const;</a:t>
            </a:r>
          </a:p>
          <a:p>
            <a:pPr marL="57150" indent="0">
              <a:buNone/>
            </a:pPr>
            <a:r>
              <a:rPr lang="en-US" sz="1400" dirty="0">
                <a:latin typeface="Consolas" panose="020B0609020204030204" pitchFamily="49" charset="0"/>
              </a:rPr>
              <a:t>        int </a:t>
            </a:r>
            <a:r>
              <a:rPr lang="en-US" sz="1400" dirty="0" err="1">
                <a:latin typeface="Consolas" panose="020B0609020204030204" pitchFamily="49" charset="0"/>
              </a:rPr>
              <a:t>denom</a:t>
            </a:r>
            <a:r>
              <a:rPr lang="en-US" sz="1400" dirty="0">
                <a:latin typeface="Consolas" panose="020B0609020204030204" pitchFamily="49" charset="0"/>
              </a:rPr>
              <a:t>() const;</a:t>
            </a:r>
          </a:p>
          <a:p>
            <a:pPr marL="57150" indent="0">
              <a:buNone/>
            </a:pPr>
            <a:r>
              <a:rPr lang="en-US" sz="1400" dirty="0">
                <a:latin typeface="Consolas" panose="020B0609020204030204" pitchFamily="49" charset="0"/>
              </a:rPr>
              <a:t>        Rational abs() const;</a:t>
            </a:r>
          </a:p>
          <a:p>
            <a:pPr marL="57150" indent="0">
              <a:buNone/>
            </a:pPr>
            <a:r>
              <a:rPr lang="en-US" sz="1400" dirty="0">
                <a:latin typeface="Consolas" panose="020B0609020204030204" pitchFamily="49" charset="0"/>
              </a:rPr>
              <a:t>        Rational operator+( Rational const &amp;q ) const;</a:t>
            </a:r>
          </a:p>
          <a:p>
            <a:pPr marL="57150" indent="0">
              <a:buNone/>
            </a:pPr>
            <a:r>
              <a:rPr lang="en-US" sz="1400" dirty="0">
                <a:latin typeface="Consolas" panose="020B0609020204030204" pitchFamily="49" charset="0"/>
              </a:rPr>
              <a:t>        Rational operator+( int const n ) const;</a:t>
            </a:r>
          </a:p>
          <a:p>
            <a:pPr marL="57150" indent="0">
              <a:buNone/>
            </a:pPr>
            <a:endParaRPr lang="en-US" sz="1400" dirty="0">
              <a:latin typeface="Consolas" panose="020B0609020204030204" pitchFamily="49" charset="0"/>
            </a:endParaRPr>
          </a:p>
          <a:p>
            <a:pPr marL="57150" indent="0">
              <a:buNone/>
            </a:pPr>
            <a:r>
              <a:rPr lang="en-US" sz="1400" dirty="0">
                <a:latin typeface="Consolas" panose="020B0609020204030204" pitchFamily="49" charset="0"/>
              </a:rPr>
              <a:t>        void </a:t>
            </a:r>
            <a:r>
              <a:rPr lang="en-US" sz="1400" dirty="0" err="1">
                <a:latin typeface="Consolas" panose="020B0609020204030204" pitchFamily="49" charset="0"/>
              </a:rPr>
              <a:t>numer</a:t>
            </a:r>
            <a:r>
              <a:rPr lang="en-US" sz="1400" dirty="0">
                <a:latin typeface="Consolas" panose="020B0609020204030204" pitchFamily="49" charset="0"/>
              </a:rPr>
              <a:t>( int </a:t>
            </a:r>
            <a:r>
              <a:rPr lang="en-US" sz="1400" dirty="0" err="1">
                <a:latin typeface="Consolas" panose="020B0609020204030204" pitchFamily="49" charset="0"/>
              </a:rPr>
              <a:t>new_numer</a:t>
            </a:r>
            <a:r>
              <a:rPr lang="en-US" sz="1400" dirty="0">
                <a:latin typeface="Consolas" panose="020B0609020204030204" pitchFamily="49" charset="0"/>
              </a:rPr>
              <a:t> );</a:t>
            </a:r>
          </a:p>
          <a:p>
            <a:pPr marL="57150" indent="0">
              <a:buNone/>
            </a:pPr>
            <a:r>
              <a:rPr lang="en-US" sz="1400" dirty="0">
                <a:latin typeface="Consolas" panose="020B0609020204030204" pitchFamily="49" charset="0"/>
              </a:rPr>
              <a:t>        void </a:t>
            </a:r>
            <a:r>
              <a:rPr lang="en-US" sz="1400" dirty="0" err="1">
                <a:latin typeface="Consolas" panose="020B0609020204030204" pitchFamily="49" charset="0"/>
              </a:rPr>
              <a:t>denom</a:t>
            </a:r>
            <a:r>
              <a:rPr lang="en-US" sz="1400" dirty="0">
                <a:latin typeface="Consolas" panose="020B0609020204030204" pitchFamily="49" charset="0"/>
              </a:rPr>
              <a:t>( int </a:t>
            </a:r>
            <a:r>
              <a:rPr lang="en-US" sz="1400" dirty="0" err="1">
                <a:latin typeface="Consolas" panose="020B0609020204030204" pitchFamily="49" charset="0"/>
              </a:rPr>
              <a:t>new_denom</a:t>
            </a:r>
            <a:r>
              <a:rPr lang="en-US" sz="1400" dirty="0">
                <a:latin typeface="Consolas" panose="020B0609020204030204" pitchFamily="49" charset="0"/>
              </a:rPr>
              <a:t> );</a:t>
            </a:r>
          </a:p>
          <a:p>
            <a:pPr marL="57150" indent="0">
              <a:buNone/>
            </a:pPr>
            <a:r>
              <a:rPr lang="en-US" sz="1400" dirty="0">
                <a:latin typeface="Consolas" panose="020B0609020204030204" pitchFamily="49" charset="0"/>
              </a:rPr>
              <a:t>    private:</a:t>
            </a:r>
          </a:p>
          <a:p>
            <a:pPr marL="57150" indent="0">
              <a:buNone/>
            </a:pPr>
            <a:r>
              <a:rPr lang="en-US" sz="1400" dirty="0">
                <a:latin typeface="Consolas" panose="020B0609020204030204" pitchFamily="49" charset="0"/>
              </a:rPr>
              <a:t>        int </a:t>
            </a:r>
            <a:r>
              <a:rPr lang="en-US" sz="1400" dirty="0" err="1">
                <a:latin typeface="Consolas" panose="020B0609020204030204" pitchFamily="49" charset="0"/>
              </a:rPr>
              <a:t>numer</a:t>
            </a:r>
            <a:r>
              <a:rPr lang="en-US" sz="1400" dirty="0">
                <a:latin typeface="Consolas" panose="020B0609020204030204" pitchFamily="49" charset="0"/>
              </a:rPr>
              <a:t>_;</a:t>
            </a:r>
          </a:p>
          <a:p>
            <a:pPr marL="57150" indent="0">
              <a:buNone/>
            </a:pPr>
            <a:r>
              <a:rPr lang="en-US" sz="1400" dirty="0">
                <a:latin typeface="Consolas" panose="020B0609020204030204" pitchFamily="49" charset="0"/>
              </a:rPr>
              <a:t>        int </a:t>
            </a:r>
            <a:r>
              <a:rPr lang="en-US" sz="1400" dirty="0" err="1">
                <a:latin typeface="Consolas" panose="020B0609020204030204" pitchFamily="49" charset="0"/>
              </a:rPr>
              <a:t>denom</a:t>
            </a:r>
            <a:r>
              <a:rPr lang="en-US" sz="1400" dirty="0">
                <a:latin typeface="Consolas" panose="020B0609020204030204" pitchFamily="49" charset="0"/>
              </a:rPr>
              <a:t>_;</a:t>
            </a:r>
          </a:p>
          <a:p>
            <a:pPr marL="57150" indent="0">
              <a:buNone/>
            </a:pPr>
            <a:r>
              <a:rPr lang="en-US" sz="1400" dirty="0">
                <a:latin typeface="Consolas" panose="020B0609020204030204" pitchFamily="49" charset="0"/>
              </a:rPr>
              <a:t>        void normalize();</a:t>
            </a:r>
          </a:p>
          <a:p>
            <a:pPr marL="57150" indent="0">
              <a:buNone/>
            </a:pPr>
            <a:r>
              <a:rPr lang="en-US" sz="14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87963BBA-11EB-4083-BDDE-A7EA86E71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2674049"/>
      </p:ext>
    </p:extLst>
  </p:cSld>
  <p:clrMapOvr>
    <a:masterClrMapping/>
  </p:clrMapOvr>
  <mc:AlternateContent xmlns:mc="http://schemas.openxmlformats.org/markup-compatibility/2006" xmlns:p14="http://schemas.microsoft.com/office/powerpoint/2010/main">
    <mc:Choice Requires="p14">
      <p:transition spd="slow" p14:dur="2000" advTm="61566"/>
    </mc:Choice>
    <mc:Fallback xmlns="">
      <p:transition spd="slow" advTm="6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 overloading</a:t>
            </a:r>
          </a:p>
        </p:txBody>
      </p:sp>
      <p:sp>
        <p:nvSpPr>
          <p:cNvPr id="3" name="Content Placeholder 2"/>
          <p:cNvSpPr>
            <a:spLocks noGrp="1"/>
          </p:cNvSpPr>
          <p:nvPr>
            <p:ph idx="1"/>
          </p:nvPr>
        </p:nvSpPr>
        <p:spPr>
          <a:xfrm>
            <a:off x="457200" y="1600200"/>
            <a:ext cx="8686800" cy="4525963"/>
          </a:xfrm>
        </p:spPr>
        <p:txBody>
          <a:bodyPr/>
          <a:lstStyle/>
          <a:p>
            <a:r>
              <a:rPr lang="en-US" dirty="0"/>
              <a:t>How about unary </a:t>
            </a:r>
            <a:r>
              <a:rPr lang="en-US" dirty="0">
                <a:latin typeface="Consolas" panose="020B0609020204030204" pitchFamily="49" charset="0"/>
              </a:rPr>
              <a:t>+</a:t>
            </a:r>
            <a:r>
              <a:rPr lang="en-US" dirty="0"/>
              <a:t> and unary </a:t>
            </a:r>
            <a:r>
              <a:rPr lang="en-US" dirty="0">
                <a:latin typeface="Consolas" panose="020B0609020204030204" pitchFamily="49" charset="0"/>
              </a:rPr>
              <a:t>-</a:t>
            </a:r>
            <a:r>
              <a:rPr lang="en-US" dirty="0"/>
              <a:t>?</a:t>
            </a:r>
          </a:p>
          <a:p>
            <a:pPr marL="857250" lvl="2" indent="0">
              <a:buNone/>
            </a:pPr>
            <a:r>
              <a:rPr lang="en-US" sz="1600" dirty="0">
                <a:latin typeface="Consolas" panose="020B0609020204030204" pitchFamily="49" charset="0"/>
              </a:rPr>
              <a:t>// '+q' evaluates to the rational number 'q’</a:t>
            </a:r>
          </a:p>
          <a:p>
            <a:pPr marL="857250" lvl="2" indent="0">
              <a:buNone/>
            </a:pPr>
            <a:r>
              <a:rPr lang="en-US" sz="1600" dirty="0">
                <a:latin typeface="Consolas" panose="020B0609020204030204" pitchFamily="49" charset="0"/>
              </a:rPr>
              <a:t>//   - as in p + +q;</a:t>
            </a:r>
          </a:p>
          <a:p>
            <a:pPr marL="857250" lvl="2" indent="0">
              <a:buNone/>
            </a:pPr>
            <a:r>
              <a:rPr lang="en-US" sz="1600" dirty="0">
                <a:latin typeface="Consolas" panose="020B0609020204030204" pitchFamily="49" charset="0"/>
              </a:rPr>
              <a:t>Rational Rational::operator+() const {</a:t>
            </a:r>
          </a:p>
          <a:p>
            <a:pPr marL="857250" lvl="2" indent="0">
              <a:buNone/>
            </a:pPr>
            <a:r>
              <a:rPr lang="en-US" sz="1600" dirty="0">
                <a:latin typeface="Consolas" panose="020B0609020204030204" pitchFamily="49" charset="0"/>
              </a:rPr>
              <a:t>    return Rational{ </a:t>
            </a:r>
            <a:r>
              <a:rPr lang="en-US" sz="1600" dirty="0" err="1">
                <a:latin typeface="Consolas" panose="020B0609020204030204" pitchFamily="49" charset="0"/>
              </a:rPr>
              <a:t>numer</a:t>
            </a:r>
            <a:r>
              <a:rPr lang="en-US" sz="1600" dirty="0">
                <a:latin typeface="Consolas" panose="020B0609020204030204" pitchFamily="49" charset="0"/>
              </a:rPr>
              <a:t>(), </a:t>
            </a:r>
            <a:r>
              <a:rPr lang="en-US" sz="1600" dirty="0" err="1">
                <a:latin typeface="Consolas" panose="020B0609020204030204" pitchFamily="49" charset="0"/>
              </a:rPr>
              <a:t>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 '-q' evaluates to the additive inverse of 'q'</a:t>
            </a:r>
          </a:p>
          <a:p>
            <a:pPr marL="857250" lvl="2" indent="0">
              <a:buNone/>
            </a:pPr>
            <a:r>
              <a:rPr lang="en-US" sz="1600" dirty="0">
                <a:latin typeface="Consolas" panose="020B0609020204030204" pitchFamily="49" charset="0"/>
              </a:rPr>
              <a:t>//   - as in p + -q;</a:t>
            </a:r>
          </a:p>
          <a:p>
            <a:pPr marL="857250" lvl="2" indent="0">
              <a:buNone/>
            </a:pPr>
            <a:r>
              <a:rPr lang="en-US" sz="1600" dirty="0">
                <a:latin typeface="Consolas" panose="020B0609020204030204" pitchFamily="49" charset="0"/>
              </a:rPr>
              <a:t>Rational Rational::operator-() const {</a:t>
            </a:r>
          </a:p>
          <a:p>
            <a:pPr marL="857250" lvl="2" indent="0">
              <a:buNone/>
            </a:pPr>
            <a:r>
              <a:rPr lang="en-US" sz="1600" dirty="0">
                <a:latin typeface="Consolas" panose="020B0609020204030204" pitchFamily="49" charset="0"/>
              </a:rPr>
              <a:t>    return Rational{ -</a:t>
            </a:r>
            <a:r>
              <a:rPr lang="en-US" sz="1600" dirty="0" err="1">
                <a:latin typeface="Consolas" panose="020B0609020204030204" pitchFamily="49" charset="0"/>
              </a:rPr>
              <a:t>numer</a:t>
            </a:r>
            <a:r>
              <a:rPr lang="en-US" sz="1600" dirty="0">
                <a:latin typeface="Consolas" panose="020B0609020204030204" pitchFamily="49" charset="0"/>
              </a:rPr>
              <a:t>(), </a:t>
            </a:r>
            <a:r>
              <a:rPr lang="en-US" sz="1600" dirty="0" err="1">
                <a:latin typeface="Consolas" panose="020B0609020204030204" pitchFamily="49" charset="0"/>
              </a:rPr>
              <a:t>denom</a:t>
            </a:r>
            <a:r>
              <a:rPr lang="en-US" sz="1600" dirty="0">
                <a:latin typeface="Consolas" panose="020B0609020204030204" pitchFamily="49" charset="0"/>
              </a:rPr>
              <a:t>() };</a:t>
            </a:r>
          </a:p>
          <a:p>
            <a:pPr marL="857250" lvl="2" indent="0">
              <a:buNone/>
            </a:pPr>
            <a:r>
              <a:rPr lang="en-US" sz="16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850A842F-DACA-44C3-974C-5026E292A69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67832968"/>
      </p:ext>
    </p:extLst>
  </p:cSld>
  <p:clrMapOvr>
    <a:masterClrMapping/>
  </p:clrMapOvr>
  <mc:AlternateContent xmlns:mc="http://schemas.openxmlformats.org/markup-compatibility/2006" xmlns:p14="http://schemas.microsoft.com/office/powerpoint/2010/main">
    <mc:Choice Requires="p14">
      <p:transition spd="slow" p14:dur="2000" advTm="86521"/>
    </mc:Choice>
    <mc:Fallback xmlns="">
      <p:transition spd="slow" advTm="8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Using member functions</a:t>
            </a:r>
          </a:p>
        </p:txBody>
      </p:sp>
      <p:sp>
        <p:nvSpPr>
          <p:cNvPr id="3" name="Content Placeholder 2"/>
          <p:cNvSpPr>
            <a:spLocks noGrp="1"/>
          </p:cNvSpPr>
          <p:nvPr>
            <p:ph idx="1"/>
          </p:nvPr>
        </p:nvSpPr>
        <p:spPr/>
        <p:txBody>
          <a:bodyPr/>
          <a:lstStyle/>
          <a:p>
            <a:r>
              <a:rPr lang="en-US" dirty="0"/>
              <a:t>For example</a:t>
            </a:r>
          </a:p>
          <a:p>
            <a:pPr lvl="1"/>
            <a:r>
              <a:rPr lang="en-US" dirty="0"/>
              <a:t>You know nothing about how the </a:t>
            </a:r>
            <a:r>
              <a:rPr lang="en-US" dirty="0">
                <a:latin typeface="Consolas" panose="020B0609020204030204" pitchFamily="49" charset="0"/>
              </a:rPr>
              <a:t>std::</a:t>
            </a:r>
            <a:r>
              <a:rPr lang="en-US" dirty="0" err="1">
                <a:latin typeface="Consolas" panose="020B0609020204030204" pitchFamily="49" charset="0"/>
              </a:rPr>
              <a:t>cout</a:t>
            </a:r>
            <a:r>
              <a:rPr lang="en-US" dirty="0"/>
              <a:t> object is designed</a:t>
            </a:r>
          </a:p>
          <a:p>
            <a:pPr lvl="1"/>
            <a:r>
              <a:rPr lang="en-US" dirty="0"/>
              <a:t>You know nothing about how a string is stored inside an instance of the </a:t>
            </a:r>
            <a:r>
              <a:rPr lang="en-US" dirty="0">
                <a:latin typeface="Consolas" panose="020B0609020204030204" pitchFamily="49" charset="0"/>
              </a:rPr>
              <a:t>std::string</a:t>
            </a:r>
            <a:r>
              <a:rPr lang="en-US" dirty="0"/>
              <a:t> class</a:t>
            </a:r>
          </a:p>
          <a:p>
            <a:pPr lvl="1"/>
            <a:r>
              <a:rPr lang="en-US" dirty="0"/>
              <a:t>You don’t know what is happening inside an instance of the </a:t>
            </a:r>
            <a:r>
              <a:rPr lang="en-US" dirty="0">
                <a:latin typeface="Consolas" panose="020B0609020204030204" pitchFamily="49" charset="0"/>
              </a:rPr>
              <a:t>std::set</a:t>
            </a:r>
            <a:r>
              <a:rPr lang="en-US" dirty="0"/>
              <a:t> class, but it seems to have some powerful functionality</a:t>
            </a:r>
          </a:p>
          <a:p>
            <a:pPr lvl="1"/>
            <a:r>
              <a:rPr lang="en-US" dirty="0"/>
              <a:t>You don’t know how the exception class stores the string that is passed to the constructor</a:t>
            </a:r>
          </a:p>
          <a:p>
            <a:r>
              <a:rPr lang="en-US" dirty="0"/>
              <a:t>However, you don’t need to know this,</a:t>
            </a:r>
            <a:br>
              <a:rPr lang="en-US" dirty="0"/>
            </a:br>
            <a:r>
              <a:rPr lang="en-US" dirty="0"/>
              <a:t>	so long as you know what the member functions are,</a:t>
            </a:r>
            <a:br>
              <a:rPr lang="en-US" dirty="0"/>
            </a:br>
            <a:r>
              <a:rPr lang="en-US" dirty="0"/>
              <a:t>	and how to access and manipulate them</a:t>
            </a:r>
            <a:endParaRPr lang="en-US" sz="1600" dirty="0">
              <a:solidFill>
                <a:prstClr val="black"/>
              </a:solidFill>
              <a:latin typeface="Lucida Console" panose="020B0609040504020204" pitchFamily="49" charset="0"/>
            </a:endParaRPr>
          </a:p>
          <a:p>
            <a:pPr marL="0" indent="0">
              <a:buNone/>
            </a:pPr>
            <a:endParaRPr lang="en-US" sz="2400" dirty="0"/>
          </a:p>
        </p:txBody>
      </p:sp>
      <p:pic>
        <p:nvPicPr>
          <p:cNvPr id="5" name="Audio 4">
            <a:hlinkClick r:id="" action="ppaction://media"/>
            <a:extLst>
              <a:ext uri="{FF2B5EF4-FFF2-40B4-BE49-F238E27FC236}">
                <a16:creationId xmlns:a16="http://schemas.microsoft.com/office/drawing/2014/main" id="{8E64DE7D-B05F-41DE-B62D-D9387E5CBA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2214290"/>
      </p:ext>
    </p:extLst>
  </p:cSld>
  <p:clrMapOvr>
    <a:masterClrMapping/>
  </p:clrMapOvr>
  <mc:AlternateContent xmlns:mc="http://schemas.openxmlformats.org/markup-compatibility/2006" xmlns:p14="http://schemas.microsoft.com/office/powerpoint/2010/main">
    <mc:Choice Requires="p14">
      <p:transition spd="slow" p14:dur="2000" advTm="77508"/>
    </mc:Choice>
    <mc:Fallback xmlns="">
      <p:transition spd="slow" advTm="77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 overloading</a:t>
            </a:r>
          </a:p>
        </p:txBody>
      </p:sp>
      <p:sp>
        <p:nvSpPr>
          <p:cNvPr id="3" name="Content Placeholder 2"/>
          <p:cNvSpPr>
            <a:spLocks noGrp="1"/>
          </p:cNvSpPr>
          <p:nvPr>
            <p:ph idx="1"/>
          </p:nvPr>
        </p:nvSpPr>
        <p:spPr>
          <a:xfrm>
            <a:off x="457200" y="1600200"/>
            <a:ext cx="8686800" cy="4525963"/>
          </a:xfrm>
        </p:spPr>
        <p:txBody>
          <a:bodyPr/>
          <a:lstStyle/>
          <a:p>
            <a:r>
              <a:rPr lang="en-US" dirty="0"/>
              <a:t>Now we can implement subtraction:</a:t>
            </a:r>
          </a:p>
          <a:p>
            <a:pPr marL="857250" lvl="2" indent="0">
              <a:buNone/>
            </a:pPr>
            <a:r>
              <a:rPr lang="en-US" sz="1600" dirty="0">
                <a:latin typeface="Consolas" panose="020B0609020204030204" pitchFamily="49" charset="0"/>
              </a:rPr>
              <a:t>Rational Rational::operator-( Rational const &amp;q ) const {</a:t>
            </a:r>
          </a:p>
          <a:p>
            <a:pPr marL="857250" lvl="2" indent="0">
              <a:buNone/>
            </a:pPr>
            <a:r>
              <a:rPr lang="en-US" sz="1600" dirty="0">
                <a:latin typeface="Consolas" panose="020B0609020204030204" pitchFamily="49" charset="0"/>
              </a:rPr>
              <a:t>    return operator+( -q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Rational Rational::operator-( int const n ) const {</a:t>
            </a:r>
          </a:p>
          <a:p>
            <a:pPr marL="857250" lvl="2" indent="0">
              <a:buNone/>
            </a:pPr>
            <a:r>
              <a:rPr lang="en-US" sz="1600" dirty="0">
                <a:latin typeface="Consolas" panose="020B0609020204030204" pitchFamily="49" charset="0"/>
              </a:rPr>
              <a:t>    return operator+( -n );</a:t>
            </a:r>
          </a:p>
          <a:p>
            <a:pPr marL="857250" lvl="2" indent="0">
              <a:buNone/>
            </a:pPr>
            <a:r>
              <a:rPr lang="en-US" sz="1600" dirty="0">
                <a:latin typeface="Consolas" panose="020B0609020204030204" pitchFamily="49" charset="0"/>
              </a:rPr>
              <a:t>}</a:t>
            </a:r>
          </a:p>
          <a:p>
            <a:pPr marL="857250" lvl="2" indent="0">
              <a:buNone/>
            </a:pPr>
            <a:endParaRPr lang="en-US" sz="1600" dirty="0">
              <a:latin typeface="Consolas" panose="020B0609020204030204" pitchFamily="49" charset="0"/>
            </a:endParaRPr>
          </a:p>
          <a:p>
            <a:pPr marL="857250" lvl="2" indent="0">
              <a:buNone/>
            </a:pPr>
            <a:r>
              <a:rPr lang="en-US" sz="1600" dirty="0">
                <a:latin typeface="Consolas" panose="020B0609020204030204" pitchFamily="49" charset="0"/>
              </a:rPr>
              <a:t>Rational operator-( int const n, Rational const &amp;q ) const {</a:t>
            </a:r>
          </a:p>
          <a:p>
            <a:pPr marL="857250" lvl="2" indent="0">
              <a:buNone/>
            </a:pPr>
            <a:r>
              <a:rPr lang="en-US" sz="1600" dirty="0">
                <a:latin typeface="Consolas" panose="020B0609020204030204" pitchFamily="49" charset="0"/>
              </a:rPr>
              <a:t>    return (-q) + n;</a:t>
            </a:r>
          </a:p>
          <a:p>
            <a:pPr marL="857250" lvl="2" indent="0">
              <a:buNone/>
            </a:pPr>
            <a:r>
              <a:rPr lang="en-US" sz="16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5012833E-6CF6-4A9C-A999-58E3D2C2B4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3884288"/>
      </p:ext>
    </p:extLst>
  </p:cSld>
  <p:clrMapOvr>
    <a:masterClrMapping/>
  </p:clrMapOvr>
  <mc:AlternateContent xmlns:mc="http://schemas.openxmlformats.org/markup-compatibility/2006" xmlns:p14="http://schemas.microsoft.com/office/powerpoint/2010/main">
    <mc:Choice Requires="p14">
      <p:transition spd="slow" p14:dur="2000" advTm="99523"/>
    </mc:Choice>
    <mc:Fallback xmlns="">
      <p:transition spd="slow" advTm="9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Comparisons</a:t>
            </a:r>
          </a:p>
        </p:txBody>
      </p:sp>
      <p:sp>
        <p:nvSpPr>
          <p:cNvPr id="3" name="Content Placeholder 2"/>
          <p:cNvSpPr>
            <a:spLocks noGrp="1"/>
          </p:cNvSpPr>
          <p:nvPr>
            <p:ph idx="1"/>
          </p:nvPr>
        </p:nvSpPr>
        <p:spPr>
          <a:xfrm>
            <a:off x="457200" y="1600200"/>
            <a:ext cx="8686800" cy="4525963"/>
          </a:xfrm>
        </p:spPr>
        <p:txBody>
          <a:bodyPr/>
          <a:lstStyle/>
          <a:p>
            <a:r>
              <a:rPr lang="en-US" dirty="0"/>
              <a:t>Also, comparisons become much easier:</a:t>
            </a:r>
          </a:p>
          <a:p>
            <a:pPr marL="857250" lvl="2" indent="0">
              <a:buNone/>
            </a:pPr>
            <a:r>
              <a:rPr lang="en-US" sz="1550" dirty="0">
                <a:latin typeface="Consolas" panose="020B0609020204030204" pitchFamily="49" charset="0"/>
              </a:rPr>
              <a:t>// This will be called if you every compare p == q for</a:t>
            </a:r>
            <a:br>
              <a:rPr lang="en-US" sz="1550" dirty="0">
                <a:latin typeface="Consolas" panose="020B0609020204030204" pitchFamily="49" charset="0"/>
              </a:rPr>
            </a:br>
            <a:r>
              <a:rPr lang="en-US" sz="1550" dirty="0">
                <a:latin typeface="Consolas" panose="020B0609020204030204" pitchFamily="49" charset="0"/>
              </a:rPr>
              <a:t>// two instances of the Rational class</a:t>
            </a:r>
          </a:p>
          <a:p>
            <a:pPr marL="857250" lvl="2" indent="0">
              <a:buNone/>
            </a:pPr>
            <a:r>
              <a:rPr lang="en-US" sz="1550" dirty="0">
                <a:latin typeface="Consolas" panose="020B0609020204030204" pitchFamily="49" charset="0"/>
              </a:rPr>
              <a:t>bool Rational::operator==( Rational const &amp;q ) const {</a:t>
            </a:r>
          </a:p>
          <a:p>
            <a:pPr marL="857250" lvl="2" indent="0">
              <a:buNone/>
            </a:pPr>
            <a:r>
              <a:rPr lang="en-US" sz="1550" dirty="0">
                <a:latin typeface="Consolas" panose="020B0609020204030204" pitchFamily="49" charset="0"/>
              </a:rPr>
              <a:t>    return (</a:t>
            </a:r>
            <a:r>
              <a:rPr lang="en-US" sz="1550" dirty="0" err="1">
                <a:latin typeface="Consolas" panose="020B0609020204030204" pitchFamily="49" charset="0"/>
              </a:rPr>
              <a:t>numer</a:t>
            </a:r>
            <a:r>
              <a:rPr lang="en-US" sz="1550" dirty="0">
                <a:latin typeface="Consolas" panose="020B0609020204030204" pitchFamily="49" charset="0"/>
              </a:rPr>
              <a:t>() == </a:t>
            </a:r>
            <a:r>
              <a:rPr lang="en-US" sz="1550" dirty="0" err="1">
                <a:latin typeface="Consolas" panose="020B0609020204030204" pitchFamily="49" charset="0"/>
              </a:rPr>
              <a:t>q.numer</a:t>
            </a:r>
            <a:r>
              <a:rPr lang="en-US" sz="1550" dirty="0">
                <a:latin typeface="Consolas" panose="020B0609020204030204" pitchFamily="49" charset="0"/>
              </a:rPr>
              <a:t>()) &amp;&amp; (</a:t>
            </a:r>
            <a:r>
              <a:rPr lang="en-US" sz="1550" dirty="0" err="1">
                <a:latin typeface="Consolas" panose="020B0609020204030204" pitchFamily="49" charset="0"/>
              </a:rPr>
              <a:t>denom</a:t>
            </a:r>
            <a:r>
              <a:rPr lang="en-US" sz="1550" dirty="0">
                <a:latin typeface="Consolas" panose="020B0609020204030204" pitchFamily="49" charset="0"/>
              </a:rPr>
              <a:t>() == </a:t>
            </a:r>
            <a:r>
              <a:rPr lang="en-US" sz="1550" dirty="0" err="1">
                <a:latin typeface="Consolas" panose="020B0609020204030204" pitchFamily="49" charset="0"/>
              </a:rPr>
              <a:t>q.denom</a:t>
            </a:r>
            <a:r>
              <a:rPr lang="en-US" sz="1550" dirty="0">
                <a:latin typeface="Consolas" panose="020B0609020204030204" pitchFamily="49" charset="0"/>
              </a:rPr>
              <a:t>());</a:t>
            </a:r>
          </a:p>
          <a:p>
            <a:pPr marL="857250" lvl="2" indent="0">
              <a:buNone/>
            </a:pPr>
            <a:r>
              <a:rPr lang="en-US" sz="1550" dirty="0">
                <a:latin typeface="Consolas" panose="020B0609020204030204" pitchFamily="49" charset="0"/>
              </a:rPr>
              <a:t>}</a:t>
            </a:r>
          </a:p>
          <a:p>
            <a:pPr marL="857250" lvl="2" indent="0">
              <a:buNone/>
            </a:pPr>
            <a:endParaRPr lang="en-US" sz="1550" dirty="0">
              <a:latin typeface="Consolas" panose="020B0609020204030204" pitchFamily="49" charset="0"/>
            </a:endParaRPr>
          </a:p>
          <a:p>
            <a:pPr marL="857250" lvl="2" indent="0">
              <a:buNone/>
            </a:pPr>
            <a:r>
              <a:rPr lang="en-US" sz="1550" dirty="0">
                <a:latin typeface="Consolas" panose="020B0609020204030204" pitchFamily="49" charset="0"/>
              </a:rPr>
              <a:t>// This will be called if you every compare p == n where</a:t>
            </a:r>
          </a:p>
          <a:p>
            <a:pPr marL="857250" lvl="2" indent="0">
              <a:buNone/>
            </a:pPr>
            <a:r>
              <a:rPr lang="en-US" sz="1550" dirty="0">
                <a:latin typeface="Consolas" panose="020B0609020204030204" pitchFamily="49" charset="0"/>
              </a:rPr>
              <a:t>// p is an instance of the Rational class and n is an int</a:t>
            </a:r>
          </a:p>
          <a:p>
            <a:pPr marL="857250" lvl="2" indent="0">
              <a:buNone/>
            </a:pPr>
            <a:r>
              <a:rPr lang="en-US" sz="1550" dirty="0">
                <a:latin typeface="Consolas" panose="020B0609020204030204" pitchFamily="49" charset="0"/>
              </a:rPr>
              <a:t>bool Rational::operator==( int const n ) const {</a:t>
            </a:r>
          </a:p>
          <a:p>
            <a:pPr marL="857250" lvl="2" indent="0">
              <a:buNone/>
            </a:pPr>
            <a:r>
              <a:rPr lang="en-US" sz="1550" dirty="0">
                <a:latin typeface="Consolas" panose="020B0609020204030204" pitchFamily="49" charset="0"/>
              </a:rPr>
              <a:t>    return (</a:t>
            </a:r>
            <a:r>
              <a:rPr lang="en-US" sz="1550" dirty="0" err="1">
                <a:latin typeface="Consolas" panose="020B0609020204030204" pitchFamily="49" charset="0"/>
              </a:rPr>
              <a:t>denom</a:t>
            </a:r>
            <a:r>
              <a:rPr lang="en-US" sz="1550" dirty="0">
                <a:latin typeface="Consolas" panose="020B0609020204030204" pitchFamily="49" charset="0"/>
              </a:rPr>
              <a:t>() == 1) &amp;&amp; (</a:t>
            </a:r>
            <a:r>
              <a:rPr lang="en-US" sz="1550" dirty="0" err="1">
                <a:latin typeface="Consolas" panose="020B0609020204030204" pitchFamily="49" charset="0"/>
              </a:rPr>
              <a:t>numer</a:t>
            </a:r>
            <a:r>
              <a:rPr lang="en-US" sz="1550" dirty="0">
                <a:latin typeface="Consolas" panose="020B0609020204030204" pitchFamily="49" charset="0"/>
              </a:rPr>
              <a:t>() == n);</a:t>
            </a:r>
          </a:p>
          <a:p>
            <a:pPr marL="857250" lvl="2" indent="0">
              <a:buNone/>
            </a:pPr>
            <a:r>
              <a:rPr lang="en-US" sz="1550" dirty="0">
                <a:latin typeface="Consolas" panose="020B0609020204030204" pitchFamily="49" charset="0"/>
              </a:rPr>
              <a:t>}</a:t>
            </a:r>
          </a:p>
          <a:p>
            <a:pPr marL="857250" lvl="2" indent="0">
              <a:buNone/>
            </a:pPr>
            <a:endParaRPr lang="en-US" sz="1550" dirty="0">
              <a:latin typeface="Consolas" panose="020B0609020204030204" pitchFamily="49" charset="0"/>
            </a:endParaRPr>
          </a:p>
          <a:p>
            <a:pPr marL="857250" lvl="2" indent="0">
              <a:buNone/>
            </a:pPr>
            <a:r>
              <a:rPr lang="en-US" sz="1550" dirty="0">
                <a:latin typeface="Consolas" panose="020B0609020204030204" pitchFamily="49" charset="0"/>
              </a:rPr>
              <a:t>// This will be called if you every compare n == q where</a:t>
            </a:r>
          </a:p>
          <a:p>
            <a:pPr marL="857250" lvl="2" indent="0">
              <a:buNone/>
            </a:pPr>
            <a:r>
              <a:rPr lang="en-US" sz="1550" dirty="0">
                <a:latin typeface="Consolas" panose="020B0609020204030204" pitchFamily="49" charset="0"/>
              </a:rPr>
              <a:t>// q is an instance of the Rational class and n is an int</a:t>
            </a:r>
          </a:p>
          <a:p>
            <a:pPr marL="857250" lvl="2" indent="0">
              <a:buNone/>
            </a:pPr>
            <a:r>
              <a:rPr lang="en-US" sz="1550" dirty="0">
                <a:latin typeface="Consolas" panose="020B0609020204030204" pitchFamily="49" charset="0"/>
              </a:rPr>
              <a:t>bool operator==( int const n, Rational const &amp;q ) {</a:t>
            </a:r>
          </a:p>
          <a:p>
            <a:pPr marL="857250" lvl="2" indent="0">
              <a:buNone/>
            </a:pPr>
            <a:r>
              <a:rPr lang="en-US" sz="1550" dirty="0">
                <a:latin typeface="Consolas" panose="020B0609020204030204" pitchFamily="49" charset="0"/>
              </a:rPr>
              <a:t>    return q == n;</a:t>
            </a:r>
          </a:p>
          <a:p>
            <a:pPr marL="857250" lvl="2" indent="0">
              <a:buNone/>
            </a:pPr>
            <a:r>
              <a:rPr lang="en-US" sz="155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8F3621D2-271B-4949-A2F2-1DB799651B3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79237642"/>
      </p:ext>
    </p:extLst>
  </p:cSld>
  <p:clrMapOvr>
    <a:masterClrMapping/>
  </p:clrMapOvr>
  <mc:AlternateContent xmlns:mc="http://schemas.openxmlformats.org/markup-compatibility/2006" xmlns:p14="http://schemas.microsoft.com/office/powerpoint/2010/main">
    <mc:Choice Requires="p14">
      <p:transition spd="slow" p14:dur="2000" advTm="180367"/>
    </mc:Choice>
    <mc:Fallback xmlns="">
      <p:transition spd="slow" advTm="180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Comparisons</a:t>
            </a:r>
          </a:p>
        </p:txBody>
      </p:sp>
      <p:sp>
        <p:nvSpPr>
          <p:cNvPr id="3" name="Content Placeholder 2"/>
          <p:cNvSpPr>
            <a:spLocks noGrp="1"/>
          </p:cNvSpPr>
          <p:nvPr>
            <p:ph idx="1"/>
          </p:nvPr>
        </p:nvSpPr>
        <p:spPr>
          <a:xfrm>
            <a:off x="457200" y="1600200"/>
            <a:ext cx="8686800" cy="4525963"/>
          </a:xfrm>
        </p:spPr>
        <p:txBody>
          <a:bodyPr/>
          <a:lstStyle/>
          <a:p>
            <a:r>
              <a:rPr lang="en-US" dirty="0"/>
              <a:t>Also, comparisons become much easier:</a:t>
            </a:r>
          </a:p>
          <a:p>
            <a:pPr marL="857250" lvl="2" indent="0">
              <a:buNone/>
            </a:pPr>
            <a:r>
              <a:rPr lang="en-US" sz="1550" dirty="0">
                <a:latin typeface="Consolas" panose="020B0609020204030204" pitchFamily="49" charset="0"/>
              </a:rPr>
              <a:t>// This will be called if you every compare p &lt; q for</a:t>
            </a:r>
            <a:br>
              <a:rPr lang="en-US" sz="1550" dirty="0">
                <a:latin typeface="Consolas" panose="020B0609020204030204" pitchFamily="49" charset="0"/>
              </a:rPr>
            </a:br>
            <a:r>
              <a:rPr lang="en-US" sz="1550" dirty="0">
                <a:latin typeface="Consolas" panose="020B0609020204030204" pitchFamily="49" charset="0"/>
              </a:rPr>
              <a:t>// two instances of the Rational class</a:t>
            </a:r>
          </a:p>
          <a:p>
            <a:pPr marL="857250" lvl="2" indent="0">
              <a:buNone/>
            </a:pPr>
            <a:r>
              <a:rPr lang="en-US" sz="1550" dirty="0">
                <a:latin typeface="Consolas" panose="020B0609020204030204" pitchFamily="49" charset="0"/>
              </a:rPr>
              <a:t>bool Rational::operator&lt;( Rational const &amp;q ) const {</a:t>
            </a:r>
          </a:p>
          <a:p>
            <a:pPr marL="857250" lvl="2" indent="0">
              <a:buNone/>
            </a:pPr>
            <a:r>
              <a:rPr lang="en-US" sz="1550" dirty="0">
                <a:latin typeface="Consolas" panose="020B0609020204030204" pitchFamily="49" charset="0"/>
              </a:rPr>
              <a:t>    return </a:t>
            </a:r>
            <a:r>
              <a:rPr lang="en-US" sz="1550" dirty="0" err="1">
                <a:latin typeface="Consolas" panose="020B0609020204030204" pitchFamily="49" charset="0"/>
              </a:rPr>
              <a:t>numer</a:t>
            </a:r>
            <a:r>
              <a:rPr lang="en-US" sz="1550" dirty="0">
                <a:latin typeface="Consolas" panose="020B0609020204030204" pitchFamily="49" charset="0"/>
              </a:rPr>
              <a:t>()*</a:t>
            </a:r>
            <a:r>
              <a:rPr lang="en-US" sz="1550" dirty="0" err="1">
                <a:latin typeface="Consolas" panose="020B0609020204030204" pitchFamily="49" charset="0"/>
              </a:rPr>
              <a:t>q.denom</a:t>
            </a:r>
            <a:r>
              <a:rPr lang="en-US" sz="1550" dirty="0">
                <a:latin typeface="Consolas" panose="020B0609020204030204" pitchFamily="49" charset="0"/>
              </a:rPr>
              <a:t>() &lt; </a:t>
            </a:r>
            <a:r>
              <a:rPr lang="en-US" sz="1550" dirty="0" err="1">
                <a:latin typeface="Consolas" panose="020B0609020204030204" pitchFamily="49" charset="0"/>
              </a:rPr>
              <a:t>q.numer</a:t>
            </a:r>
            <a:r>
              <a:rPr lang="en-US" sz="1550" dirty="0">
                <a:latin typeface="Consolas" panose="020B0609020204030204" pitchFamily="49" charset="0"/>
              </a:rPr>
              <a:t>()*</a:t>
            </a:r>
            <a:r>
              <a:rPr lang="en-US" sz="1550" dirty="0" err="1">
                <a:latin typeface="Consolas" panose="020B0609020204030204" pitchFamily="49" charset="0"/>
              </a:rPr>
              <a:t>denom</a:t>
            </a:r>
            <a:r>
              <a:rPr lang="en-US" sz="1550" dirty="0">
                <a:latin typeface="Consolas" panose="020B0609020204030204" pitchFamily="49" charset="0"/>
              </a:rPr>
              <a:t>();</a:t>
            </a:r>
          </a:p>
          <a:p>
            <a:pPr marL="857250" lvl="2" indent="0">
              <a:buNone/>
            </a:pPr>
            <a:r>
              <a:rPr lang="en-US" sz="1550" dirty="0">
                <a:latin typeface="Consolas" panose="020B0609020204030204" pitchFamily="49" charset="0"/>
              </a:rPr>
              <a:t>}</a:t>
            </a:r>
          </a:p>
          <a:p>
            <a:pPr marL="857250" lvl="2" indent="0">
              <a:buNone/>
            </a:pPr>
            <a:endParaRPr lang="en-US" sz="1550" dirty="0">
              <a:latin typeface="Consolas" panose="020B0609020204030204" pitchFamily="49" charset="0"/>
            </a:endParaRPr>
          </a:p>
          <a:p>
            <a:pPr marL="857250" lvl="2" indent="0">
              <a:buNone/>
            </a:pPr>
            <a:r>
              <a:rPr lang="en-US" sz="1550" dirty="0">
                <a:latin typeface="Consolas" panose="020B0609020204030204" pitchFamily="49" charset="0"/>
              </a:rPr>
              <a:t>// This will be called if you every compare p &lt; n where</a:t>
            </a:r>
          </a:p>
          <a:p>
            <a:pPr marL="857250" lvl="2" indent="0">
              <a:buNone/>
            </a:pPr>
            <a:r>
              <a:rPr lang="en-US" sz="1550" dirty="0">
                <a:latin typeface="Consolas" panose="020B0609020204030204" pitchFamily="49" charset="0"/>
              </a:rPr>
              <a:t>// p is an instance of the Rational class and n is an int</a:t>
            </a:r>
          </a:p>
          <a:p>
            <a:pPr marL="857250" lvl="2" indent="0">
              <a:buNone/>
            </a:pPr>
            <a:r>
              <a:rPr lang="en-US" sz="1550" dirty="0">
                <a:latin typeface="Consolas" panose="020B0609020204030204" pitchFamily="49" charset="0"/>
              </a:rPr>
              <a:t>bool Rational::operator&lt;( int const n ) const {</a:t>
            </a:r>
          </a:p>
          <a:p>
            <a:pPr marL="857250" lvl="2" indent="0">
              <a:buNone/>
            </a:pPr>
            <a:r>
              <a:rPr lang="en-US" sz="1550" dirty="0">
                <a:latin typeface="Consolas" panose="020B0609020204030204" pitchFamily="49" charset="0"/>
              </a:rPr>
              <a:t>    return </a:t>
            </a:r>
            <a:r>
              <a:rPr lang="en-US" sz="1550" dirty="0" err="1">
                <a:latin typeface="Consolas" panose="020B0609020204030204" pitchFamily="49" charset="0"/>
              </a:rPr>
              <a:t>numer</a:t>
            </a:r>
            <a:r>
              <a:rPr lang="en-US" sz="1550" dirty="0">
                <a:latin typeface="Consolas" panose="020B0609020204030204" pitchFamily="49" charset="0"/>
              </a:rPr>
              <a:t>() &lt; n*</a:t>
            </a:r>
            <a:r>
              <a:rPr lang="en-US" sz="1550" dirty="0" err="1">
                <a:latin typeface="Consolas" panose="020B0609020204030204" pitchFamily="49" charset="0"/>
              </a:rPr>
              <a:t>denom</a:t>
            </a:r>
            <a:r>
              <a:rPr lang="en-US" sz="1550" dirty="0">
                <a:latin typeface="Consolas" panose="020B0609020204030204" pitchFamily="49" charset="0"/>
              </a:rPr>
              <a:t>();</a:t>
            </a:r>
          </a:p>
          <a:p>
            <a:pPr marL="857250" lvl="2" indent="0">
              <a:buNone/>
            </a:pPr>
            <a:r>
              <a:rPr lang="en-US" sz="1550" dirty="0">
                <a:latin typeface="Consolas" panose="020B0609020204030204" pitchFamily="49" charset="0"/>
              </a:rPr>
              <a:t>}</a:t>
            </a:r>
          </a:p>
          <a:p>
            <a:pPr marL="857250" lvl="2" indent="0">
              <a:buNone/>
            </a:pPr>
            <a:endParaRPr lang="en-US" sz="1550" dirty="0">
              <a:latin typeface="Consolas" panose="020B0609020204030204" pitchFamily="49" charset="0"/>
            </a:endParaRPr>
          </a:p>
          <a:p>
            <a:pPr marL="857250" lvl="2" indent="0">
              <a:buNone/>
            </a:pPr>
            <a:r>
              <a:rPr lang="en-US" sz="1550" dirty="0">
                <a:latin typeface="Consolas" panose="020B0609020204030204" pitchFamily="49" charset="0"/>
              </a:rPr>
              <a:t>// This will be called if you every compare n &lt; q where</a:t>
            </a:r>
          </a:p>
          <a:p>
            <a:pPr marL="857250" lvl="2" indent="0">
              <a:buNone/>
            </a:pPr>
            <a:r>
              <a:rPr lang="en-US" sz="1550" dirty="0">
                <a:latin typeface="Consolas" panose="020B0609020204030204" pitchFamily="49" charset="0"/>
              </a:rPr>
              <a:t>// q is an instance of the Rational class and n is an int</a:t>
            </a:r>
          </a:p>
          <a:p>
            <a:pPr marL="857250" lvl="2" indent="0">
              <a:buNone/>
            </a:pPr>
            <a:r>
              <a:rPr lang="en-US" sz="1550" dirty="0">
                <a:latin typeface="Consolas" panose="020B0609020204030204" pitchFamily="49" charset="0"/>
              </a:rPr>
              <a:t>bool operator&lt;( int const n, Rational const &amp;q ) const {</a:t>
            </a:r>
          </a:p>
          <a:p>
            <a:pPr marL="857250" lvl="2" indent="0">
              <a:buNone/>
            </a:pPr>
            <a:r>
              <a:rPr lang="en-US" sz="1550" dirty="0">
                <a:latin typeface="Consolas" panose="020B0609020204030204" pitchFamily="49" charset="0"/>
              </a:rPr>
              <a:t>    return Rational{ n, 1 } &lt; q;</a:t>
            </a:r>
          </a:p>
          <a:p>
            <a:pPr marL="857250" lvl="2" indent="0">
              <a:buNone/>
            </a:pPr>
            <a:r>
              <a:rPr lang="en-US" sz="1550"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1A316E4A-C05D-491D-97FF-B06692C7848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15582328"/>
      </p:ext>
    </p:extLst>
  </p:cSld>
  <p:clrMapOvr>
    <a:masterClrMapping/>
  </p:clrMapOvr>
  <mc:AlternateContent xmlns:mc="http://schemas.openxmlformats.org/markup-compatibility/2006" xmlns:p14="http://schemas.microsoft.com/office/powerpoint/2010/main">
    <mc:Choice Requires="p14">
      <p:transition spd="slow" p14:dur="2000" advTm="104248"/>
    </mc:Choice>
    <mc:Fallback xmlns="">
      <p:transition spd="slow" advTm="104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Assignment</a:t>
            </a:r>
          </a:p>
        </p:txBody>
      </p:sp>
      <p:sp>
        <p:nvSpPr>
          <p:cNvPr id="3" name="Content Placeholder 2"/>
          <p:cNvSpPr>
            <a:spLocks noGrp="1"/>
          </p:cNvSpPr>
          <p:nvPr>
            <p:ph idx="1"/>
          </p:nvPr>
        </p:nvSpPr>
        <p:spPr>
          <a:xfrm>
            <a:off x="457200" y="1600200"/>
            <a:ext cx="8686800" cy="4525963"/>
          </a:xfrm>
        </p:spPr>
        <p:txBody>
          <a:bodyPr/>
          <a:lstStyle/>
          <a:p>
            <a:r>
              <a:rPr lang="en-US" dirty="0"/>
              <a:t>What happens with assignment?</a:t>
            </a:r>
          </a:p>
          <a:p>
            <a:pPr marL="914400" lvl="2" indent="0">
              <a:buNone/>
            </a:pPr>
            <a:r>
              <a:rPr lang="en-US" dirty="0">
                <a:latin typeface="Consolas" panose="020B0609020204030204" pitchFamily="49" charset="0"/>
              </a:rPr>
              <a:t>int main() {</a:t>
            </a:r>
          </a:p>
          <a:p>
            <a:pPr marL="914400" lvl="2" indent="0">
              <a:buNone/>
            </a:pPr>
            <a:r>
              <a:rPr lang="en-US" dirty="0">
                <a:latin typeface="Consolas" panose="020B0609020204030204" pitchFamily="49" charset="0"/>
              </a:rPr>
              <a:t>    Rational p{25, -15};</a:t>
            </a:r>
          </a:p>
          <a:p>
            <a:pPr marL="914400" lvl="2" indent="0">
              <a:buNone/>
            </a:pPr>
            <a:r>
              <a:rPr lang="en-US" dirty="0">
                <a:latin typeface="Consolas" panose="020B0609020204030204" pitchFamily="49" charset="0"/>
              </a:rPr>
              <a:t>    Rational q{3, 5};</a:t>
            </a:r>
          </a:p>
          <a:p>
            <a:pPr marL="914400" lvl="2" indent="0">
              <a:buNone/>
            </a:pPr>
            <a:r>
              <a:rPr lang="en-US" dirty="0">
                <a:latin typeface="Consolas" panose="020B0609020204030204" pitchFamily="49" charset="0"/>
              </a:rPr>
              <a:t>    Rational r{2, 4};</a:t>
            </a:r>
          </a:p>
          <a:p>
            <a:pPr marL="914400" lvl="2" indent="0">
              <a:buNone/>
            </a:pPr>
            <a:endParaRPr lang="en-US" dirty="0">
              <a:latin typeface="Consolas" panose="020B0609020204030204" pitchFamily="49" charset="0"/>
            </a:endParaRPr>
          </a:p>
          <a:p>
            <a:pPr marL="9144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 q) &lt;&lt; std::</a:t>
            </a:r>
            <a:r>
              <a:rPr lang="en-US" dirty="0" err="1">
                <a:latin typeface="Consolas" panose="020B0609020204030204" pitchFamily="49" charset="0"/>
              </a:rPr>
              <a:t>endl</a:t>
            </a:r>
            <a:r>
              <a:rPr lang="en-US" dirty="0">
                <a:latin typeface="Consolas" panose="020B0609020204030204" pitchFamily="49" charset="0"/>
              </a:rPr>
              <a:t>;</a:t>
            </a:r>
          </a:p>
          <a:p>
            <a:pPr marL="9144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 r) &lt;&lt; std::</a:t>
            </a:r>
            <a:r>
              <a:rPr lang="en-US" dirty="0" err="1">
                <a:latin typeface="Consolas" panose="020B0609020204030204" pitchFamily="49" charset="0"/>
              </a:rPr>
              <a:t>endl</a:t>
            </a:r>
            <a:r>
              <a:rPr lang="en-US" dirty="0">
                <a:latin typeface="Consolas" panose="020B0609020204030204" pitchFamily="49" charset="0"/>
              </a:rPr>
              <a:t>;</a:t>
            </a:r>
          </a:p>
          <a:p>
            <a:pPr marL="914400" lvl="2" indent="0">
              <a:buNone/>
            </a:pPr>
            <a:r>
              <a:rPr lang="en-US" dirty="0">
                <a:solidFill>
                  <a:srgbClr val="FF4747"/>
                </a:solidFill>
                <a:latin typeface="Consolas" panose="020B0609020204030204" pitchFamily="49" charset="0"/>
              </a:rPr>
              <a:t>    q = r;</a:t>
            </a:r>
          </a:p>
          <a:p>
            <a:pPr marL="9144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 q) &lt;&lt; std::</a:t>
            </a:r>
            <a:r>
              <a:rPr lang="en-US" dirty="0" err="1">
                <a:latin typeface="Consolas" panose="020B0609020204030204" pitchFamily="49" charset="0"/>
              </a:rPr>
              <a:t>endl</a:t>
            </a:r>
            <a:r>
              <a:rPr lang="en-US" dirty="0">
                <a:latin typeface="Consolas" panose="020B0609020204030204" pitchFamily="49" charset="0"/>
              </a:rPr>
              <a:t>;</a:t>
            </a:r>
          </a:p>
          <a:p>
            <a:pPr marL="914400" lvl="2" indent="0">
              <a:buNone/>
            </a:pPr>
            <a:endParaRPr lang="en-US" dirty="0">
              <a:latin typeface="Consolas" panose="020B0609020204030204" pitchFamily="49" charset="0"/>
            </a:endParaRPr>
          </a:p>
          <a:p>
            <a:pPr marL="914400" lvl="2" indent="0">
              <a:buNone/>
            </a:pPr>
            <a:r>
              <a:rPr lang="en-US" dirty="0">
                <a:latin typeface="Consolas" panose="020B0609020204030204" pitchFamily="49" charset="0"/>
              </a:rPr>
              <a:t>    return 0;</a:t>
            </a:r>
          </a:p>
          <a:p>
            <a:pPr marL="914400" lvl="2" indent="0">
              <a:buNone/>
            </a:pPr>
            <a:r>
              <a:rPr lang="en-US" dirty="0">
                <a:latin typeface="Consolas" panose="020B0609020204030204" pitchFamily="49" charset="0"/>
              </a:rPr>
              <a:t>}</a:t>
            </a:r>
            <a:endParaRPr lang="en-US" sz="1600" dirty="0">
              <a:latin typeface="Consolas" panose="020B0609020204030204" pitchFamily="49" charset="0"/>
            </a:endParaRPr>
          </a:p>
          <a:p>
            <a:pPr lvl="1"/>
            <a:r>
              <a:rPr lang="en-US" dirty="0"/>
              <a:t>By default, all member variables are just copied over</a:t>
            </a:r>
          </a:p>
          <a:p>
            <a:pPr lvl="2"/>
            <a:r>
              <a:rPr lang="en-US" dirty="0"/>
              <a:t>This is true even if they are private, because the user still</a:t>
            </a:r>
            <a:br>
              <a:rPr lang="en-US" dirty="0"/>
            </a:br>
            <a:r>
              <a:rPr lang="en-US" dirty="0"/>
              <a:t>does not have access to them</a:t>
            </a:r>
          </a:p>
        </p:txBody>
      </p:sp>
      <p:sp>
        <p:nvSpPr>
          <p:cNvPr id="8" name="TextBox 7">
            <a:extLst>
              <a:ext uri="{FF2B5EF4-FFF2-40B4-BE49-F238E27FC236}">
                <a16:creationId xmlns:a16="http://schemas.microsoft.com/office/drawing/2014/main" id="{9A55448D-D294-40ED-B05E-5E5D97F5E393}"/>
              </a:ext>
            </a:extLst>
          </p:cNvPr>
          <p:cNvSpPr txBox="1"/>
          <p:nvPr/>
        </p:nvSpPr>
        <p:spPr>
          <a:xfrm>
            <a:off x="5796136" y="1988840"/>
            <a:ext cx="1584176" cy="1323439"/>
          </a:xfrm>
          <a:prstGeom prst="rect">
            <a:avLst/>
          </a:prstGeom>
          <a:noFill/>
        </p:spPr>
        <p:txBody>
          <a:bodyPr wrap="square">
            <a:spAutoFit/>
          </a:bodyPr>
          <a:lstStyle/>
          <a:p>
            <a:r>
              <a:rPr lang="en-US" sz="2000" dirty="0">
                <a:solidFill>
                  <a:srgbClr val="0070C0"/>
                </a:solidFill>
                <a:latin typeface="Georgia" panose="02040502050405020303" pitchFamily="18" charset="0"/>
              </a:rPr>
              <a:t>Output:</a:t>
            </a:r>
          </a:p>
          <a:p>
            <a:r>
              <a:rPr lang="en-US" sz="2000" dirty="0">
                <a:solidFill>
                  <a:srgbClr val="0070C0"/>
                </a:solidFill>
                <a:latin typeface="Consolas" panose="020B0609020204030204" pitchFamily="49" charset="0"/>
              </a:rPr>
              <a:t>   -16/15</a:t>
            </a:r>
          </a:p>
          <a:p>
            <a:r>
              <a:rPr lang="en-US" sz="2000" dirty="0">
                <a:solidFill>
                  <a:srgbClr val="0070C0"/>
                </a:solidFill>
                <a:latin typeface="Consolas" panose="020B0609020204030204" pitchFamily="49" charset="0"/>
              </a:rPr>
              <a:t>   -7/6</a:t>
            </a:r>
          </a:p>
          <a:p>
            <a:r>
              <a:rPr lang="en-US" sz="2000" dirty="0">
                <a:solidFill>
                  <a:srgbClr val="0070C0"/>
                </a:solidFill>
                <a:latin typeface="Consolas" panose="020B0609020204030204" pitchFamily="49" charset="0"/>
              </a:rPr>
              <a:t>   -7/6</a:t>
            </a:r>
          </a:p>
        </p:txBody>
      </p:sp>
      <p:pic>
        <p:nvPicPr>
          <p:cNvPr id="10" name="Audio 9">
            <a:hlinkClick r:id="" action="ppaction://media"/>
            <a:extLst>
              <a:ext uri="{FF2B5EF4-FFF2-40B4-BE49-F238E27FC236}">
                <a16:creationId xmlns:a16="http://schemas.microsoft.com/office/drawing/2014/main" id="{63C0A585-1987-440B-8FE1-374B3704ED4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40016150"/>
      </p:ext>
    </p:extLst>
  </p:cSld>
  <p:clrMapOvr>
    <a:masterClrMapping/>
  </p:clrMapOvr>
  <mc:AlternateContent xmlns:mc="http://schemas.openxmlformats.org/markup-compatibility/2006" xmlns:p14="http://schemas.microsoft.com/office/powerpoint/2010/main">
    <mc:Choice Requires="p14">
      <p:transition spd="slow" p14:dur="2000" advTm="88123"/>
    </mc:Choice>
    <mc:Fallback xmlns="">
      <p:transition spd="slow" advTm="88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Initializing a new rational with another</a:t>
            </a:r>
          </a:p>
        </p:txBody>
      </p:sp>
      <p:sp>
        <p:nvSpPr>
          <p:cNvPr id="3" name="Content Placeholder 2"/>
          <p:cNvSpPr>
            <a:spLocks noGrp="1"/>
          </p:cNvSpPr>
          <p:nvPr>
            <p:ph idx="1"/>
          </p:nvPr>
        </p:nvSpPr>
        <p:spPr>
          <a:xfrm>
            <a:off x="457200" y="1600200"/>
            <a:ext cx="8686800" cy="4525963"/>
          </a:xfrm>
        </p:spPr>
        <p:txBody>
          <a:bodyPr/>
          <a:lstStyle/>
          <a:p>
            <a:r>
              <a:rPr lang="en-US" dirty="0"/>
              <a:t>What happens with initializations?</a:t>
            </a:r>
          </a:p>
          <a:p>
            <a:pPr marL="914400" lvl="2" indent="0">
              <a:buNone/>
            </a:pPr>
            <a:r>
              <a:rPr lang="en-US" dirty="0">
                <a:latin typeface="Consolas" panose="020B0609020204030204" pitchFamily="49" charset="0"/>
              </a:rPr>
              <a:t>int main() {</a:t>
            </a:r>
          </a:p>
          <a:p>
            <a:pPr marL="914400" lvl="2" indent="0">
              <a:buNone/>
            </a:pPr>
            <a:r>
              <a:rPr lang="en-US" dirty="0">
                <a:latin typeface="Consolas" panose="020B0609020204030204" pitchFamily="49" charset="0"/>
              </a:rPr>
              <a:t>    Rational p{25, -15};</a:t>
            </a:r>
          </a:p>
          <a:p>
            <a:pPr marL="914400" lvl="2" indent="0">
              <a:buNone/>
            </a:pPr>
            <a:r>
              <a:rPr lang="en-US" dirty="0">
                <a:latin typeface="Consolas" panose="020B0609020204030204" pitchFamily="49" charset="0"/>
              </a:rPr>
              <a:t>    Rational q{3, 5};</a:t>
            </a:r>
          </a:p>
          <a:p>
            <a:pPr marL="914400" lvl="2" indent="0">
              <a:buNone/>
            </a:pPr>
            <a:r>
              <a:rPr lang="en-US" dirty="0">
                <a:solidFill>
                  <a:srgbClr val="FF0000"/>
                </a:solidFill>
                <a:latin typeface="Consolas" panose="020B0609020204030204" pitchFamily="49" charset="0"/>
              </a:rPr>
              <a:t>    Rational r{q};</a:t>
            </a:r>
          </a:p>
          <a:p>
            <a:pPr marL="9144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 q) &lt;&lt; std::</a:t>
            </a:r>
            <a:r>
              <a:rPr lang="en-US" dirty="0" err="1">
                <a:latin typeface="Consolas" panose="020B0609020204030204" pitchFamily="49" charset="0"/>
              </a:rPr>
              <a:t>endl</a:t>
            </a:r>
            <a:r>
              <a:rPr lang="en-US" dirty="0">
                <a:latin typeface="Consolas" panose="020B0609020204030204" pitchFamily="49" charset="0"/>
              </a:rPr>
              <a:t>;</a:t>
            </a:r>
          </a:p>
          <a:p>
            <a:pPr marL="9144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 r) &lt;&lt; std::</a:t>
            </a:r>
            <a:r>
              <a:rPr lang="en-US" dirty="0" err="1">
                <a:latin typeface="Consolas" panose="020B0609020204030204" pitchFamily="49" charset="0"/>
              </a:rPr>
              <a:t>endl</a:t>
            </a:r>
            <a:r>
              <a:rPr lang="en-US" dirty="0">
                <a:latin typeface="Consolas" panose="020B0609020204030204" pitchFamily="49" charset="0"/>
              </a:rPr>
              <a:t>;</a:t>
            </a:r>
          </a:p>
          <a:p>
            <a:pPr marL="914400" lvl="2" indent="0">
              <a:buNone/>
            </a:pPr>
            <a:r>
              <a:rPr lang="en-US" dirty="0">
                <a:latin typeface="Consolas" panose="020B0609020204030204" pitchFamily="49" charset="0"/>
              </a:rPr>
              <a:t>    q = p;</a:t>
            </a:r>
          </a:p>
          <a:p>
            <a:pPr marL="9144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 q) &lt;&lt; std::</a:t>
            </a:r>
            <a:r>
              <a:rPr lang="en-US" dirty="0" err="1">
                <a:latin typeface="Consolas" panose="020B0609020204030204" pitchFamily="49" charset="0"/>
              </a:rPr>
              <a:t>endl</a:t>
            </a:r>
            <a:r>
              <a:rPr lang="en-US" dirty="0">
                <a:latin typeface="Consolas" panose="020B0609020204030204" pitchFamily="49" charset="0"/>
              </a:rPr>
              <a:t>;</a:t>
            </a:r>
          </a:p>
          <a:p>
            <a:pPr marL="914400" lvl="2" indent="0">
              <a:buNone/>
            </a:pPr>
            <a:r>
              <a:rPr lang="en-US" dirty="0">
                <a:latin typeface="Consolas" panose="020B0609020204030204" pitchFamily="49" charset="0"/>
              </a:rPr>
              <a:t>    std::</a:t>
            </a:r>
            <a:r>
              <a:rPr lang="en-US" dirty="0" err="1">
                <a:latin typeface="Consolas" panose="020B0609020204030204" pitchFamily="49" charset="0"/>
              </a:rPr>
              <a:t>cout</a:t>
            </a:r>
            <a:r>
              <a:rPr lang="en-US" dirty="0">
                <a:latin typeface="Consolas" panose="020B0609020204030204" pitchFamily="49" charset="0"/>
              </a:rPr>
              <a:t> &lt;&lt; (p + r) &lt;&lt; std::</a:t>
            </a:r>
            <a:r>
              <a:rPr lang="en-US" dirty="0" err="1">
                <a:latin typeface="Consolas" panose="020B0609020204030204" pitchFamily="49" charset="0"/>
              </a:rPr>
              <a:t>endl</a:t>
            </a:r>
            <a:r>
              <a:rPr lang="en-US" dirty="0">
                <a:latin typeface="Consolas" panose="020B0609020204030204" pitchFamily="49" charset="0"/>
              </a:rPr>
              <a:t>;</a:t>
            </a:r>
          </a:p>
          <a:p>
            <a:pPr marL="914400" lvl="2" indent="0">
              <a:buNone/>
            </a:pPr>
            <a:r>
              <a:rPr lang="en-US" dirty="0">
                <a:latin typeface="Consolas" panose="020B0609020204030204" pitchFamily="49" charset="0"/>
              </a:rPr>
              <a:t>    return 0;</a:t>
            </a:r>
          </a:p>
          <a:p>
            <a:pPr marL="914400" lvl="2" indent="0">
              <a:buNone/>
            </a:pPr>
            <a:r>
              <a:rPr lang="en-US" dirty="0">
                <a:latin typeface="Consolas" panose="020B0609020204030204" pitchFamily="49" charset="0"/>
              </a:rPr>
              <a:t>}</a:t>
            </a:r>
          </a:p>
          <a:p>
            <a:pPr marL="914400" lvl="2" indent="0">
              <a:buNone/>
            </a:pPr>
            <a:endParaRPr lang="en-US" sz="1600" dirty="0">
              <a:latin typeface="Consolas" panose="020B0609020204030204" pitchFamily="49" charset="0"/>
            </a:endParaRPr>
          </a:p>
          <a:p>
            <a:pPr lvl="1"/>
            <a:r>
              <a:rPr lang="en-US" dirty="0"/>
              <a:t>By default, all member variables are just copied over</a:t>
            </a:r>
          </a:p>
          <a:p>
            <a:pPr lvl="2"/>
            <a:r>
              <a:rPr lang="en-US" dirty="0"/>
              <a:t>This is true even if they are private, because the user still</a:t>
            </a:r>
            <a:br>
              <a:rPr lang="en-US" dirty="0"/>
            </a:br>
            <a:r>
              <a:rPr lang="en-US" dirty="0"/>
              <a:t>does not have access to them</a:t>
            </a:r>
          </a:p>
        </p:txBody>
      </p:sp>
      <p:sp>
        <p:nvSpPr>
          <p:cNvPr id="8" name="TextBox 7">
            <a:extLst>
              <a:ext uri="{FF2B5EF4-FFF2-40B4-BE49-F238E27FC236}">
                <a16:creationId xmlns:a16="http://schemas.microsoft.com/office/drawing/2014/main" id="{9A55448D-D294-40ED-B05E-5E5D97F5E393}"/>
              </a:ext>
            </a:extLst>
          </p:cNvPr>
          <p:cNvSpPr txBox="1"/>
          <p:nvPr/>
        </p:nvSpPr>
        <p:spPr>
          <a:xfrm>
            <a:off x="6372200" y="1844824"/>
            <a:ext cx="1584176" cy="1631216"/>
          </a:xfrm>
          <a:prstGeom prst="rect">
            <a:avLst/>
          </a:prstGeom>
          <a:noFill/>
        </p:spPr>
        <p:txBody>
          <a:bodyPr wrap="square">
            <a:spAutoFit/>
          </a:bodyPr>
          <a:lstStyle/>
          <a:p>
            <a:r>
              <a:rPr lang="en-US" sz="2000" dirty="0">
                <a:solidFill>
                  <a:srgbClr val="0070C0"/>
                </a:solidFill>
                <a:latin typeface="Georgia" panose="02040502050405020303" pitchFamily="18" charset="0"/>
              </a:rPr>
              <a:t>Output:</a:t>
            </a:r>
          </a:p>
          <a:p>
            <a:r>
              <a:rPr lang="en-US" sz="2000" dirty="0">
                <a:solidFill>
                  <a:srgbClr val="0070C0"/>
                </a:solidFill>
                <a:latin typeface="Consolas" panose="020B0609020204030204" pitchFamily="49" charset="0"/>
              </a:rPr>
              <a:t>   -16/15</a:t>
            </a:r>
          </a:p>
          <a:p>
            <a:r>
              <a:rPr lang="en-US" sz="2000" dirty="0">
                <a:solidFill>
                  <a:srgbClr val="0070C0"/>
                </a:solidFill>
                <a:latin typeface="Consolas" panose="020B0609020204030204" pitchFamily="49" charset="0"/>
              </a:rPr>
              <a:t>   -16/15</a:t>
            </a:r>
          </a:p>
          <a:p>
            <a:r>
              <a:rPr lang="en-US" sz="2000" dirty="0">
                <a:solidFill>
                  <a:srgbClr val="0070C0"/>
                </a:solidFill>
                <a:latin typeface="Consolas" panose="020B0609020204030204" pitchFamily="49" charset="0"/>
              </a:rPr>
              <a:t>   -10/3</a:t>
            </a:r>
          </a:p>
          <a:p>
            <a:r>
              <a:rPr lang="en-US" sz="2000" dirty="0">
                <a:solidFill>
                  <a:srgbClr val="0070C0"/>
                </a:solidFill>
                <a:latin typeface="Consolas" panose="020B0609020204030204" pitchFamily="49" charset="0"/>
              </a:rPr>
              <a:t>   -16/15</a:t>
            </a:r>
          </a:p>
        </p:txBody>
      </p:sp>
      <p:pic>
        <p:nvPicPr>
          <p:cNvPr id="10" name="Audio 9">
            <a:hlinkClick r:id="" action="ppaction://media"/>
            <a:extLst>
              <a:ext uri="{FF2B5EF4-FFF2-40B4-BE49-F238E27FC236}">
                <a16:creationId xmlns:a16="http://schemas.microsoft.com/office/drawing/2014/main" id="{F325BB2B-A017-490D-A645-8A220AFA944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5603351"/>
      </p:ext>
    </p:extLst>
  </p:cSld>
  <p:clrMapOvr>
    <a:masterClrMapping/>
  </p:clrMapOvr>
  <mc:AlternateContent xmlns:mc="http://schemas.openxmlformats.org/markup-compatibility/2006" xmlns:p14="http://schemas.microsoft.com/office/powerpoint/2010/main">
    <mc:Choice Requires="p14">
      <p:transition spd="slow" p14:dur="2000" advTm="78580"/>
    </mc:Choice>
    <mc:Fallback xmlns="">
      <p:transition spd="slow" advTm="78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Destructor?</a:t>
            </a:r>
          </a:p>
        </p:txBody>
      </p:sp>
      <p:sp>
        <p:nvSpPr>
          <p:cNvPr id="3" name="Content Placeholder 2"/>
          <p:cNvSpPr>
            <a:spLocks noGrp="1"/>
          </p:cNvSpPr>
          <p:nvPr>
            <p:ph idx="1"/>
          </p:nvPr>
        </p:nvSpPr>
        <p:spPr>
          <a:xfrm>
            <a:off x="457200" y="1600200"/>
            <a:ext cx="8686800" cy="4525963"/>
          </a:xfrm>
        </p:spPr>
        <p:txBody>
          <a:bodyPr/>
          <a:lstStyle/>
          <a:p>
            <a:r>
              <a:rPr lang="en-US" dirty="0"/>
              <a:t>Does a rational number class need a destructor?</a:t>
            </a:r>
          </a:p>
          <a:p>
            <a:pPr lvl="1"/>
            <a:r>
              <a:rPr lang="en-US" dirty="0"/>
              <a:t>No additional memory is required,</a:t>
            </a:r>
            <a:br>
              <a:rPr lang="en-US" dirty="0"/>
            </a:br>
            <a:r>
              <a:rPr lang="en-US" dirty="0"/>
              <a:t>	there is nothing to clean up, so no</a:t>
            </a:r>
            <a:endParaRPr lang="en-US" sz="1600" dirty="0">
              <a:latin typeface="Consolas" panose="020B0609020204030204" pitchFamily="49" charset="0"/>
            </a:endParaRPr>
          </a:p>
        </p:txBody>
      </p:sp>
      <p:pic>
        <p:nvPicPr>
          <p:cNvPr id="7" name="Audio 6">
            <a:hlinkClick r:id="" action="ppaction://media"/>
            <a:extLst>
              <a:ext uri="{FF2B5EF4-FFF2-40B4-BE49-F238E27FC236}">
                <a16:creationId xmlns:a16="http://schemas.microsoft.com/office/drawing/2014/main" id="{3F1BBB10-C127-4F2A-9108-5665ABF0B3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93107435"/>
      </p:ext>
    </p:extLst>
  </p:cSld>
  <p:clrMapOvr>
    <a:masterClrMapping/>
  </p:clrMapOvr>
  <mc:AlternateContent xmlns:mc="http://schemas.openxmlformats.org/markup-compatibility/2006" xmlns:p14="http://schemas.microsoft.com/office/powerpoint/2010/main">
    <mc:Choice Requires="p14">
      <p:transition spd="slow" p14:dur="2000" advTm="32076"/>
    </mc:Choice>
    <mc:Fallback xmlns="">
      <p:transition spd="slow" advTm="3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a:t>
            </a:r>
            <a:r>
              <a:rPr lang="en-CA" dirty="0" err="1"/>
              <a:t>gcd</a:t>
            </a:r>
            <a:r>
              <a:rPr lang="en-CA" dirty="0"/>
              <a:t> function?</a:t>
            </a:r>
          </a:p>
        </p:txBody>
      </p:sp>
      <p:sp>
        <p:nvSpPr>
          <p:cNvPr id="3" name="Content Placeholder 2"/>
          <p:cNvSpPr>
            <a:spLocks noGrp="1"/>
          </p:cNvSpPr>
          <p:nvPr>
            <p:ph idx="1"/>
          </p:nvPr>
        </p:nvSpPr>
        <p:spPr>
          <a:xfrm>
            <a:off x="457200" y="1600200"/>
            <a:ext cx="8686800" cy="4525963"/>
          </a:xfrm>
        </p:spPr>
        <p:txBody>
          <a:bodyPr/>
          <a:lstStyle/>
          <a:p>
            <a:r>
              <a:rPr lang="en-US" dirty="0"/>
              <a:t>Recall that previously, we needed a </a:t>
            </a:r>
            <a:r>
              <a:rPr lang="en-US" dirty="0" err="1">
                <a:latin typeface="Consolas" panose="020B0609020204030204" pitchFamily="49" charset="0"/>
              </a:rPr>
              <a:t>gcd</a:t>
            </a:r>
            <a:r>
              <a:rPr lang="en-US" dirty="0"/>
              <a:t> function in normalize</a:t>
            </a:r>
            <a:br>
              <a:rPr lang="en-US" dirty="0"/>
            </a:br>
            <a:r>
              <a:rPr lang="en-US" dirty="0"/>
              <a:t>member function</a:t>
            </a:r>
          </a:p>
          <a:p>
            <a:pPr lvl="1"/>
            <a:r>
              <a:rPr lang="en-US" dirty="0"/>
              <a:t>If we were running C++17, we’d have such a function…</a:t>
            </a:r>
          </a:p>
          <a:p>
            <a:pPr lvl="1"/>
            <a:r>
              <a:rPr lang="en-US" dirty="0"/>
              <a:t>Such a function is a helper function,</a:t>
            </a:r>
            <a:br>
              <a:rPr lang="en-US" dirty="0"/>
            </a:br>
            <a:r>
              <a:rPr lang="en-US" dirty="0"/>
              <a:t>		but it is a helper function independent of any instance</a:t>
            </a:r>
          </a:p>
          <a:p>
            <a:pPr lvl="2"/>
            <a:r>
              <a:rPr lang="en-US" dirty="0"/>
              <a:t>That is, it is a function taking two </a:t>
            </a:r>
            <a:r>
              <a:rPr lang="en-US" dirty="0">
                <a:latin typeface="Consolas" panose="020B0609020204030204" pitchFamily="49" charset="0"/>
              </a:rPr>
              <a:t>int</a:t>
            </a:r>
            <a:r>
              <a:rPr lang="en-US" dirty="0"/>
              <a:t>, and returning an </a:t>
            </a:r>
            <a:r>
              <a:rPr lang="en-US" dirty="0">
                <a:latin typeface="Consolas" panose="020B0609020204030204" pitchFamily="49" charset="0"/>
              </a:rPr>
              <a:t>int</a:t>
            </a:r>
          </a:p>
          <a:p>
            <a:pPr marL="800100" lvl="2" indent="0">
              <a:buNone/>
            </a:pPr>
            <a:r>
              <a:rPr lang="en-US" dirty="0"/>
              <a:t>            </a:t>
            </a:r>
          </a:p>
          <a:p>
            <a:pPr marL="0" indent="0">
              <a:buNone/>
            </a:pPr>
            <a:endParaRPr lang="en-US" dirty="0"/>
          </a:p>
        </p:txBody>
      </p:sp>
      <p:pic>
        <p:nvPicPr>
          <p:cNvPr id="4" name="Audio 3">
            <a:hlinkClick r:id="" action="ppaction://media"/>
            <a:extLst>
              <a:ext uri="{FF2B5EF4-FFF2-40B4-BE49-F238E27FC236}">
                <a16:creationId xmlns:a16="http://schemas.microsoft.com/office/drawing/2014/main" id="{D1176CFE-6E79-4550-AB27-F171D1E090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18686846"/>
      </p:ext>
    </p:extLst>
  </p:cSld>
  <p:clrMapOvr>
    <a:masterClrMapping/>
  </p:clrMapOvr>
  <mc:AlternateContent xmlns:mc="http://schemas.openxmlformats.org/markup-compatibility/2006" xmlns:p14="http://schemas.microsoft.com/office/powerpoint/2010/main">
    <mc:Choice Requires="p14">
      <p:transition spd="slow" p14:dur="2000" advTm="41176"/>
    </mc:Choice>
    <mc:Fallback xmlns="">
      <p:transition spd="slow" advTm="4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a:t>
            </a:r>
            <a:r>
              <a:rPr lang="en-CA" dirty="0" err="1"/>
              <a:t>gcd</a:t>
            </a:r>
            <a:r>
              <a:rPr lang="en-CA" dirty="0"/>
              <a:t> function?</a:t>
            </a:r>
          </a:p>
        </p:txBody>
      </p:sp>
      <p:sp>
        <p:nvSpPr>
          <p:cNvPr id="3" name="Content Placeholder 2"/>
          <p:cNvSpPr>
            <a:spLocks noGrp="1"/>
          </p:cNvSpPr>
          <p:nvPr>
            <p:ph idx="1"/>
          </p:nvPr>
        </p:nvSpPr>
        <p:spPr>
          <a:xfrm>
            <a:off x="457200" y="1268760"/>
            <a:ext cx="8686800" cy="4525963"/>
          </a:xfrm>
        </p:spPr>
        <p:txBody>
          <a:bodyPr/>
          <a:lstStyle/>
          <a:p>
            <a:pPr marL="800100" lvl="2" indent="0">
              <a:buNone/>
            </a:pPr>
            <a:r>
              <a:rPr lang="en-US" sz="1450" dirty="0">
                <a:latin typeface="Consolas" panose="020B0609020204030204" pitchFamily="49" charset="0"/>
              </a:rPr>
              <a:t>// This implementation assumes that 'n' is the</a:t>
            </a:r>
          </a:p>
          <a:p>
            <a:pPr marL="800100" lvl="2" indent="0">
              <a:buNone/>
            </a:pPr>
            <a:r>
              <a:rPr lang="en-US" sz="1450" dirty="0">
                <a:latin typeface="Consolas" panose="020B0609020204030204" pitchFamily="49" charset="0"/>
              </a:rPr>
              <a:t>// denominator and thus greater than zero</a:t>
            </a:r>
          </a:p>
          <a:p>
            <a:pPr marL="800100" lvl="2" indent="0">
              <a:buNone/>
            </a:pPr>
            <a:r>
              <a:rPr lang="en-US" sz="1450" dirty="0">
                <a:latin typeface="Consolas" panose="020B0609020204030204" pitchFamily="49" charset="0"/>
              </a:rPr>
              <a:t>int Rational::</a:t>
            </a:r>
            <a:r>
              <a:rPr lang="en-US" sz="1450" dirty="0" err="1">
                <a:latin typeface="Consolas" panose="020B0609020204030204" pitchFamily="49" charset="0"/>
              </a:rPr>
              <a:t>gcd</a:t>
            </a:r>
            <a:r>
              <a:rPr lang="en-US" sz="1450" dirty="0">
                <a:latin typeface="Consolas" panose="020B0609020204030204" pitchFamily="49" charset="0"/>
              </a:rPr>
              <a:t>( int m, int n ) {</a:t>
            </a:r>
          </a:p>
          <a:p>
            <a:pPr marL="800100" lvl="2" indent="0">
              <a:buNone/>
            </a:pPr>
            <a:r>
              <a:rPr lang="en-US" sz="1450" dirty="0">
                <a:latin typeface="Consolas" panose="020B0609020204030204" pitchFamily="49" charset="0"/>
              </a:rPr>
              <a:t>    assert( n &gt; 0 );</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if ( m == 0 ) {</a:t>
            </a:r>
          </a:p>
          <a:p>
            <a:pPr marL="800100" lvl="2" indent="0">
              <a:buNone/>
            </a:pPr>
            <a:r>
              <a:rPr lang="en-US" sz="1450" dirty="0">
                <a:latin typeface="Consolas" panose="020B0609020204030204" pitchFamily="49" charset="0"/>
              </a:rPr>
              <a:t>        return n;</a:t>
            </a:r>
          </a:p>
          <a:p>
            <a:pPr marL="800100" lvl="2" indent="0">
              <a:buNone/>
            </a:pPr>
            <a:r>
              <a:rPr lang="en-US" sz="1450" dirty="0">
                <a:latin typeface="Consolas" panose="020B0609020204030204" pitchFamily="49" charset="0"/>
              </a:rPr>
              <a:t>    } else {</a:t>
            </a:r>
          </a:p>
          <a:p>
            <a:pPr marL="800100" lvl="2" indent="0">
              <a:buNone/>
            </a:pPr>
            <a:r>
              <a:rPr lang="en-US" sz="1450" dirty="0">
                <a:latin typeface="Consolas" panose="020B0609020204030204" pitchFamily="49" charset="0"/>
              </a:rPr>
              <a:t>        if ( m &lt; 0 ) {</a:t>
            </a:r>
          </a:p>
          <a:p>
            <a:pPr marL="800100" lvl="2" indent="0">
              <a:buNone/>
            </a:pPr>
            <a:r>
              <a:rPr lang="en-US" sz="1450" dirty="0">
                <a:latin typeface="Consolas" panose="020B0609020204030204" pitchFamily="49" charset="0"/>
              </a:rPr>
              <a:t>            m = -m;</a:t>
            </a:r>
          </a:p>
          <a:p>
            <a:pPr marL="800100" lvl="2" indent="0">
              <a:buNone/>
            </a:pPr>
            <a:r>
              <a:rPr lang="en-US" sz="1450" dirty="0">
                <a:latin typeface="Consolas" panose="020B0609020204030204" pitchFamily="49" charset="0"/>
              </a:rPr>
              <a:t>        }</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while ( n != 0 ) {</a:t>
            </a:r>
          </a:p>
          <a:p>
            <a:pPr marL="800100" lvl="2" indent="0">
              <a:buNone/>
            </a:pPr>
            <a:r>
              <a:rPr lang="en-US" sz="1450" dirty="0">
                <a:latin typeface="Consolas" panose="020B0609020204030204" pitchFamily="49" charset="0"/>
              </a:rPr>
              <a:t>            int rem{ m % n };</a:t>
            </a:r>
          </a:p>
          <a:p>
            <a:pPr marL="800100" lvl="2" indent="0">
              <a:buNone/>
            </a:pPr>
            <a:r>
              <a:rPr lang="en-US" sz="1450" dirty="0">
                <a:latin typeface="Consolas" panose="020B0609020204030204" pitchFamily="49" charset="0"/>
              </a:rPr>
              <a:t>            m = n;</a:t>
            </a:r>
          </a:p>
          <a:p>
            <a:pPr marL="800100" lvl="2" indent="0">
              <a:buNone/>
            </a:pPr>
            <a:r>
              <a:rPr lang="en-US" sz="1450" dirty="0">
                <a:latin typeface="Consolas" panose="020B0609020204030204" pitchFamily="49" charset="0"/>
              </a:rPr>
              <a:t>            n = rem;</a:t>
            </a:r>
          </a:p>
          <a:p>
            <a:pPr marL="800100" lvl="2" indent="0">
              <a:buNone/>
            </a:pPr>
            <a:r>
              <a:rPr lang="en-US" sz="1450" dirty="0">
                <a:latin typeface="Consolas" panose="020B0609020204030204" pitchFamily="49" charset="0"/>
              </a:rPr>
              <a:t>        }</a:t>
            </a:r>
          </a:p>
          <a:p>
            <a:pPr marL="800100" lvl="2" indent="0">
              <a:buNone/>
            </a:pPr>
            <a:endParaRPr lang="en-US" sz="1450" dirty="0">
              <a:latin typeface="Consolas" panose="020B0609020204030204" pitchFamily="49" charset="0"/>
            </a:endParaRPr>
          </a:p>
          <a:p>
            <a:pPr marL="800100" lvl="2" indent="0">
              <a:buNone/>
            </a:pPr>
            <a:r>
              <a:rPr lang="en-US" sz="1450" dirty="0">
                <a:latin typeface="Consolas" panose="020B0609020204030204" pitchFamily="49" charset="0"/>
              </a:rPr>
              <a:t>        return m;</a:t>
            </a:r>
          </a:p>
          <a:p>
            <a:pPr marL="800100" lvl="2" indent="0">
              <a:buNone/>
            </a:pPr>
            <a:r>
              <a:rPr lang="en-US" sz="1450" dirty="0">
                <a:latin typeface="Consolas" panose="020B0609020204030204" pitchFamily="49" charset="0"/>
              </a:rPr>
              <a:t>    }</a:t>
            </a:r>
          </a:p>
          <a:p>
            <a:pPr marL="800100" lvl="2" indent="0">
              <a:buNone/>
            </a:pPr>
            <a:r>
              <a:rPr lang="en-US" sz="1450" dirty="0">
                <a:latin typeface="Consolas" panose="020B0609020204030204" pitchFamily="49" charset="0"/>
              </a:rPr>
              <a:t>}</a:t>
            </a:r>
          </a:p>
        </p:txBody>
      </p:sp>
      <p:pic>
        <p:nvPicPr>
          <p:cNvPr id="5" name="Audio 4">
            <a:hlinkClick r:id="" action="ppaction://media"/>
            <a:extLst>
              <a:ext uri="{FF2B5EF4-FFF2-40B4-BE49-F238E27FC236}">
                <a16:creationId xmlns:a16="http://schemas.microsoft.com/office/drawing/2014/main" id="{ACA5FB2E-4EF9-4ADD-95C5-F8F712A5A1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52199737"/>
      </p:ext>
    </p:extLst>
  </p:cSld>
  <p:clrMapOvr>
    <a:masterClrMapping/>
  </p:clrMapOvr>
  <mc:AlternateContent xmlns:mc="http://schemas.openxmlformats.org/markup-compatibility/2006" xmlns:p14="http://schemas.microsoft.com/office/powerpoint/2010/main">
    <mc:Choice Requires="p14">
      <p:transition spd="slow" p14:dur="2000" advTm="50649"/>
    </mc:Choice>
    <mc:Fallback xmlns="">
      <p:transition spd="slow" advTm="50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a:t>
            </a:r>
            <a:r>
              <a:rPr lang="en-CA" dirty="0" err="1"/>
              <a:t>gcd</a:t>
            </a:r>
            <a:r>
              <a:rPr lang="en-CA" dirty="0"/>
              <a:t> function?</a:t>
            </a:r>
          </a:p>
        </p:txBody>
      </p:sp>
      <p:sp>
        <p:nvSpPr>
          <p:cNvPr id="3" name="Content Placeholder 2"/>
          <p:cNvSpPr>
            <a:spLocks noGrp="1"/>
          </p:cNvSpPr>
          <p:nvPr>
            <p:ph idx="1"/>
          </p:nvPr>
        </p:nvSpPr>
        <p:spPr>
          <a:xfrm>
            <a:off x="457200" y="1600200"/>
            <a:ext cx="8686800" cy="4525963"/>
          </a:xfrm>
        </p:spPr>
        <p:txBody>
          <a:bodyPr/>
          <a:lstStyle/>
          <a:p>
            <a:r>
              <a:rPr lang="en-US" dirty="0"/>
              <a:t>Because it is independent of any instance of a class,</a:t>
            </a:r>
            <a:br>
              <a:rPr lang="en-US" dirty="0"/>
            </a:br>
            <a:r>
              <a:rPr lang="en-US" dirty="0"/>
              <a:t>we can declare it to be a function associated with the class</a:t>
            </a:r>
          </a:p>
          <a:p>
            <a:pPr lvl="1"/>
            <a:r>
              <a:rPr lang="en-US" dirty="0"/>
              <a:t>This is done by declaring the function </a:t>
            </a:r>
            <a:r>
              <a:rPr lang="en-US" dirty="0">
                <a:latin typeface="Consolas" panose="020B0609020204030204" pitchFamily="49" charset="0"/>
              </a:rPr>
              <a:t>static</a:t>
            </a:r>
            <a:r>
              <a:rPr lang="en-US" dirty="0"/>
              <a:t> in the class definition</a:t>
            </a:r>
          </a:p>
          <a:p>
            <a:pPr marL="1314450" lvl="3" indent="0">
              <a:buNone/>
            </a:pPr>
            <a:r>
              <a:rPr lang="en-US" sz="2000" dirty="0">
                <a:latin typeface="Consolas" panose="020B0609020204030204" pitchFamily="49" charset="0"/>
              </a:rPr>
              <a:t>class Rational {</a:t>
            </a:r>
          </a:p>
          <a:p>
            <a:pPr marL="1314450" lvl="3" indent="0">
              <a:buNone/>
            </a:pPr>
            <a:r>
              <a:rPr lang="en-US" sz="2000" dirty="0">
                <a:latin typeface="Consolas" panose="020B0609020204030204" pitchFamily="49" charset="0"/>
              </a:rPr>
              <a:t>    public:</a:t>
            </a:r>
          </a:p>
          <a:p>
            <a:pPr marL="1314450" lvl="3" indent="0">
              <a:buNone/>
            </a:pPr>
            <a:r>
              <a:rPr lang="en-US" sz="2000" dirty="0">
                <a:latin typeface="Consolas" panose="020B0609020204030204" pitchFamily="49" charset="0"/>
              </a:rPr>
              <a:t>        // All the public stuff...</a:t>
            </a:r>
            <a:endParaRPr lang="en-US" sz="2000" b="1" dirty="0">
              <a:solidFill>
                <a:srgbClr val="FF0000"/>
              </a:solidFill>
              <a:latin typeface="Consolas" panose="020B0609020204030204" pitchFamily="49" charset="0"/>
            </a:endParaRPr>
          </a:p>
          <a:p>
            <a:pPr marL="1314450" lvl="3" indent="0">
              <a:buNone/>
            </a:pPr>
            <a:r>
              <a:rPr lang="en-US" sz="2000" dirty="0">
                <a:latin typeface="Consolas" panose="020B0609020204030204" pitchFamily="49" charset="0"/>
              </a:rPr>
              <a:t>    private:</a:t>
            </a:r>
          </a:p>
          <a:p>
            <a:pPr marL="1314450" lvl="3" indent="0">
              <a:buNone/>
            </a:pPr>
            <a:r>
              <a:rPr lang="en-US" sz="2000" dirty="0">
                <a:latin typeface="Consolas" panose="020B0609020204030204" pitchFamily="49" charset="0"/>
              </a:rPr>
              <a:t>        int </a:t>
            </a:r>
            <a:r>
              <a:rPr lang="en-US" sz="2000" dirty="0" err="1">
                <a:latin typeface="Consolas" panose="020B0609020204030204" pitchFamily="49" charset="0"/>
              </a:rPr>
              <a:t>numer</a:t>
            </a:r>
            <a:r>
              <a:rPr lang="en-US" sz="2000" dirty="0">
                <a:latin typeface="Consolas" panose="020B0609020204030204" pitchFamily="49" charset="0"/>
              </a:rPr>
              <a:t>_;</a:t>
            </a:r>
          </a:p>
          <a:p>
            <a:pPr marL="1314450" lvl="3" indent="0">
              <a:buNone/>
            </a:pPr>
            <a:r>
              <a:rPr lang="en-US" sz="2000" dirty="0">
                <a:latin typeface="Consolas" panose="020B0609020204030204" pitchFamily="49" charset="0"/>
              </a:rPr>
              <a:t>        int </a:t>
            </a:r>
            <a:r>
              <a:rPr lang="en-US" sz="2000" dirty="0" err="1">
                <a:latin typeface="Consolas" panose="020B0609020204030204" pitchFamily="49" charset="0"/>
              </a:rPr>
              <a:t>denom</a:t>
            </a:r>
            <a:r>
              <a:rPr lang="en-US" sz="2000" dirty="0">
                <a:latin typeface="Consolas" panose="020B0609020204030204" pitchFamily="49" charset="0"/>
              </a:rPr>
              <a:t>_;</a:t>
            </a:r>
          </a:p>
          <a:p>
            <a:pPr marL="1314450" lvl="3" indent="0">
              <a:buNone/>
            </a:pPr>
            <a:r>
              <a:rPr lang="en-US" sz="2000" dirty="0">
                <a:latin typeface="Consolas" panose="020B0609020204030204" pitchFamily="49" charset="0"/>
              </a:rPr>
              <a:t>        void normalize();</a:t>
            </a:r>
          </a:p>
          <a:p>
            <a:pPr marL="1314450" lvl="3" indent="0">
              <a:buNone/>
            </a:pPr>
            <a:r>
              <a:rPr lang="en-US" sz="2000" dirty="0">
                <a:solidFill>
                  <a:srgbClr val="FF0000"/>
                </a:solidFill>
                <a:latin typeface="Consolas" panose="020B0609020204030204" pitchFamily="49" charset="0"/>
              </a:rPr>
              <a:t>        </a:t>
            </a:r>
            <a:r>
              <a:rPr lang="en-US" sz="2000" b="1" dirty="0">
                <a:solidFill>
                  <a:srgbClr val="FF0000"/>
                </a:solidFill>
                <a:latin typeface="Consolas" panose="020B0609020204030204" pitchFamily="49" charset="0"/>
              </a:rPr>
              <a:t>static</a:t>
            </a:r>
            <a:r>
              <a:rPr lang="en-US" sz="2000" dirty="0">
                <a:solidFill>
                  <a:srgbClr val="FF0000"/>
                </a:solidFill>
                <a:latin typeface="Consolas" panose="020B0609020204030204" pitchFamily="49" charset="0"/>
              </a:rPr>
              <a:t> int </a:t>
            </a:r>
            <a:r>
              <a:rPr lang="en-US" sz="2000" dirty="0" err="1">
                <a:solidFill>
                  <a:srgbClr val="FF0000"/>
                </a:solidFill>
                <a:latin typeface="Consolas" panose="020B0609020204030204" pitchFamily="49" charset="0"/>
              </a:rPr>
              <a:t>gcd</a:t>
            </a:r>
            <a:r>
              <a:rPr lang="en-US" sz="2000" dirty="0">
                <a:solidFill>
                  <a:srgbClr val="FF0000"/>
                </a:solidFill>
                <a:latin typeface="Consolas" panose="020B0609020204030204" pitchFamily="49" charset="0"/>
              </a:rPr>
              <a:t>( int m, int n );</a:t>
            </a:r>
          </a:p>
          <a:p>
            <a:pPr marL="1314450" lvl="3" indent="0">
              <a:buNone/>
            </a:pPr>
            <a:r>
              <a:rPr lang="en-US" sz="2000" dirty="0">
                <a:latin typeface="Consolas" panose="020B0609020204030204" pitchFamily="49"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lang="en-US" dirty="0"/>
              <a:t>Static member functions may not access</a:t>
            </a:r>
            <a:br>
              <a:rPr lang="en-US" dirty="0"/>
            </a:br>
            <a:r>
              <a:rPr lang="en-US" dirty="0"/>
              <a:t>     any non-static member variables or</a:t>
            </a:r>
            <a:br>
              <a:rPr lang="en-US" dirty="0"/>
            </a:br>
            <a:r>
              <a:rPr lang="en-US" dirty="0"/>
              <a:t>     call any non-static member functions</a:t>
            </a:r>
            <a:endPar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0" indent="0">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1E54987F-EA6E-49DC-8697-FF643A48ADE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40107956"/>
      </p:ext>
    </p:extLst>
  </p:cSld>
  <p:clrMapOvr>
    <a:masterClrMapping/>
  </p:clrMapOvr>
  <mc:AlternateContent xmlns:mc="http://schemas.openxmlformats.org/markup-compatibility/2006" xmlns:p14="http://schemas.microsoft.com/office/powerpoint/2010/main">
    <mc:Choice Requires="p14">
      <p:transition spd="slow" p14:dur="2000" advTm="55710"/>
    </mc:Choice>
    <mc:Fallback xmlns="">
      <p:transition spd="slow" advTm="5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Understand how to make member variables private</a:t>
            </a:r>
          </a:p>
          <a:p>
            <a:pPr lvl="1"/>
            <a:r>
              <a:rPr lang="en-US" dirty="0"/>
              <a:t>Know how to define constructors</a:t>
            </a:r>
          </a:p>
          <a:p>
            <a:pPr lvl="1"/>
            <a:r>
              <a:rPr lang="en-US" dirty="0"/>
              <a:t>Understand how to author member functions</a:t>
            </a:r>
          </a:p>
          <a:p>
            <a:pPr lvl="1"/>
            <a:r>
              <a:rPr lang="en-US" dirty="0"/>
              <a:t>Understand how to do operator overloading with member functions</a:t>
            </a:r>
          </a:p>
          <a:p>
            <a:pPr lvl="1"/>
            <a:r>
              <a:rPr lang="en-US" dirty="0"/>
              <a:t>Understand the workings of assignment and initialization</a:t>
            </a:r>
          </a:p>
          <a:p>
            <a:pPr lvl="1"/>
            <a:r>
              <a:rPr lang="en-US" dirty="0"/>
              <a:t>Are aware that a destructor isn’t always necessary</a:t>
            </a:r>
          </a:p>
          <a:p>
            <a:pPr lvl="1"/>
            <a:r>
              <a:rPr lang="en-US" dirty="0"/>
              <a:t>Are aware of static member functions</a:t>
            </a:r>
            <a:endParaRPr lang="en-CA" dirty="0"/>
          </a:p>
          <a:p>
            <a:pPr lvl="1"/>
            <a:endParaRPr lang="en-CA" dirty="0"/>
          </a:p>
          <a:p>
            <a:pPr lvl="1"/>
            <a:endParaRPr lang="en-CA" dirty="0"/>
          </a:p>
        </p:txBody>
      </p:sp>
      <p:pic>
        <p:nvPicPr>
          <p:cNvPr id="6" name="Audio 5">
            <a:hlinkClick r:id="" action="ppaction://media"/>
            <a:extLst>
              <a:ext uri="{FF2B5EF4-FFF2-40B4-BE49-F238E27FC236}">
                <a16:creationId xmlns:a16="http://schemas.microsoft.com/office/drawing/2014/main" id="{55E3957B-B724-41C8-AD37-2F9BEF43C8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40616"/>
    </mc:Choice>
    <mc:Fallback xmlns="">
      <p:transition spd="slow" advTm="4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Private member variables</a:t>
            </a:r>
          </a:p>
        </p:txBody>
      </p:sp>
      <p:sp>
        <p:nvSpPr>
          <p:cNvPr id="3" name="Content Placeholder 2"/>
          <p:cNvSpPr>
            <a:spLocks noGrp="1"/>
          </p:cNvSpPr>
          <p:nvPr>
            <p:ph idx="1"/>
          </p:nvPr>
        </p:nvSpPr>
        <p:spPr/>
        <p:txBody>
          <a:bodyPr/>
          <a:lstStyle/>
          <a:p>
            <a:r>
              <a:rPr lang="en-US" dirty="0"/>
              <a:t>We will now start by modifying our rational number class</a:t>
            </a:r>
          </a:p>
          <a:p>
            <a:pPr lvl="1"/>
            <a:r>
              <a:rPr lang="en-US" dirty="0"/>
              <a:t>First we will no longer allow users to access the member variables</a:t>
            </a:r>
          </a:p>
          <a:p>
            <a:pPr marL="857250" lvl="2" indent="0">
              <a:buNone/>
            </a:pPr>
            <a:r>
              <a:rPr lang="en-US" dirty="0">
                <a:latin typeface="Consolas" panose="020B0609020204030204" pitchFamily="49" charset="0"/>
              </a:rPr>
              <a:t>class Rational {</a:t>
            </a:r>
          </a:p>
          <a:p>
            <a:pPr marL="857250" lvl="2" indent="0">
              <a:buNone/>
            </a:pPr>
            <a:r>
              <a:rPr lang="en-US" dirty="0">
                <a:latin typeface="Consolas" panose="020B0609020204030204" pitchFamily="49" charset="0"/>
              </a:rPr>
              <a:t>    public:</a:t>
            </a:r>
          </a:p>
          <a:p>
            <a:pPr marL="857250" lvl="2" indent="0">
              <a:buNone/>
            </a:pPr>
            <a:endParaRPr lang="en-US" dirty="0">
              <a:latin typeface="Consolas" panose="020B0609020204030204" pitchFamily="49" charset="0"/>
            </a:endParaRPr>
          </a:p>
          <a:p>
            <a:pPr marL="857250" lvl="2" indent="0">
              <a:buNone/>
            </a:pPr>
            <a:r>
              <a:rPr lang="en-US" dirty="0">
                <a:latin typeface="Consolas" panose="020B0609020204030204" pitchFamily="49" charset="0"/>
              </a:rPr>
              <a:t>    private:</a:t>
            </a:r>
          </a:p>
          <a:p>
            <a:pPr marL="857250" lvl="2" indent="0">
              <a:buNone/>
            </a:pPr>
            <a:r>
              <a:rPr lang="en-US" dirty="0">
                <a:latin typeface="Consolas" panose="020B0609020204030204" pitchFamily="49" charset="0"/>
              </a:rPr>
              <a:t>        int </a:t>
            </a:r>
            <a:r>
              <a:rPr lang="en-US" dirty="0" err="1">
                <a:latin typeface="Consolas" panose="020B0609020204030204" pitchFamily="49" charset="0"/>
              </a:rPr>
              <a:t>numer</a:t>
            </a:r>
            <a:r>
              <a:rPr lang="en-US" dirty="0">
                <a:latin typeface="Consolas" panose="020B0609020204030204" pitchFamily="49" charset="0"/>
              </a:rPr>
              <a:t>_;</a:t>
            </a:r>
          </a:p>
          <a:p>
            <a:pPr marL="857250" lvl="2" indent="0">
              <a:buNone/>
            </a:pPr>
            <a:r>
              <a:rPr lang="en-US" dirty="0">
                <a:latin typeface="Consolas" panose="020B0609020204030204" pitchFamily="49" charset="0"/>
              </a:rPr>
              <a:t>        int </a:t>
            </a:r>
            <a:r>
              <a:rPr lang="en-US" dirty="0" err="1">
                <a:latin typeface="Consolas" panose="020B0609020204030204" pitchFamily="49" charset="0"/>
              </a:rPr>
              <a:t>denom</a:t>
            </a:r>
            <a:r>
              <a:rPr lang="en-US" dirty="0">
                <a:latin typeface="Consolas" panose="020B0609020204030204" pitchFamily="49" charset="0"/>
              </a:rPr>
              <a:t>_;</a:t>
            </a:r>
          </a:p>
          <a:p>
            <a:pPr marL="857250" lvl="2" indent="0">
              <a:buNone/>
            </a:pPr>
            <a:r>
              <a:rPr lang="en-US" dirty="0">
                <a:latin typeface="Consolas" panose="020B0609020204030204" pitchFamily="49"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Up to now, we had a nebulous </a:t>
            </a:r>
            <a:r>
              <a:rPr kumimoji="0" lang="en-US" sz="1900" b="0" i="0" u="none" strike="noStrike" kern="1200" cap="none" spc="0" normalizeH="0" baseline="0" noProof="0" dirty="0">
                <a:ln>
                  <a:noFill/>
                </a:ln>
                <a:solidFill>
                  <a:prstClr val="black"/>
                </a:solidFill>
                <a:effectLst/>
                <a:uLnTx/>
                <a:uFillTx/>
                <a:latin typeface="Consolas" panose="020B0609020204030204" pitchFamily="49" charset="0"/>
              </a:rPr>
              <a:t>public:</a:t>
            </a: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label at the top of the class</a:t>
            </a:r>
          </a:p>
          <a:p>
            <a:pPr lvl="2" indent="-285750">
              <a:buFont typeface="Arial" charset="0"/>
              <a:buChar char="–"/>
              <a:defRPr/>
            </a:pPr>
            <a:r>
              <a:rPr lang="en-US" dirty="0">
                <a:solidFill>
                  <a:prstClr val="black"/>
                </a:solidFill>
              </a:rPr>
              <a:t>Anything appearing after this is accessible to any user</a:t>
            </a: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Anything after the </a:t>
            </a:r>
            <a:r>
              <a:rPr kumimoji="0" lang="en-US" sz="1900" b="0" i="0" u="none" strike="noStrike" kern="1200" cap="none" spc="0" normalizeH="0" baseline="0" noProof="0" dirty="0">
                <a:ln>
                  <a:noFill/>
                </a:ln>
                <a:solidFill>
                  <a:prstClr val="black"/>
                </a:solidFill>
                <a:effectLst/>
                <a:uLnTx/>
                <a:uFillTx/>
                <a:latin typeface="Consolas" panose="020B0609020204030204" pitchFamily="49" charset="0"/>
              </a:rPr>
              <a:t>private:</a:t>
            </a: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label may only be accessed by:</a:t>
            </a:r>
          </a:p>
          <a:p>
            <a:pPr lvl="2" indent="-285750">
              <a:buFont typeface="Arial" charset="0"/>
              <a:buChar char="–"/>
              <a:defRPr/>
            </a:pPr>
            <a:r>
              <a:rPr lang="en-US" dirty="0">
                <a:solidFill>
                  <a:prstClr val="black"/>
                </a:solidFill>
              </a:rPr>
              <a:t>Constructors, member functions, destructors and </a:t>
            </a:r>
            <a:r>
              <a:rPr lang="en-US" i="1" dirty="0">
                <a:solidFill>
                  <a:prstClr val="black"/>
                </a:solidFill>
              </a:rPr>
              <a:t>friends</a:t>
            </a: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857250" lvl="2" indent="0">
              <a:buNone/>
            </a:pPr>
            <a:endParaRPr lang="en-US" sz="2300" dirty="0">
              <a:latin typeface="Consolas" panose="020B0609020204030204" pitchFamily="49" charset="0"/>
            </a:endParaRPr>
          </a:p>
        </p:txBody>
      </p:sp>
      <p:sp>
        <p:nvSpPr>
          <p:cNvPr id="4" name="Rectangle: Rounded Corners 3">
            <a:extLst>
              <a:ext uri="{FF2B5EF4-FFF2-40B4-BE49-F238E27FC236}">
                <a16:creationId xmlns:a16="http://schemas.microsoft.com/office/drawing/2014/main" id="{84E89934-BB96-4ACA-8DD6-CFABAD548A5D}"/>
              </a:ext>
            </a:extLst>
          </p:cNvPr>
          <p:cNvSpPr/>
          <p:nvPr/>
        </p:nvSpPr>
        <p:spPr>
          <a:xfrm>
            <a:off x="1835696" y="3356992"/>
            <a:ext cx="2016224" cy="10081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845F2648-FD4B-4CA2-B2CB-7378A2F2A33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3505101"/>
      </p:ext>
    </p:extLst>
  </p:cSld>
  <p:clrMapOvr>
    <a:masterClrMapping/>
  </p:clrMapOvr>
  <mc:AlternateContent xmlns:mc="http://schemas.openxmlformats.org/markup-compatibility/2006" xmlns:p14="http://schemas.microsoft.com/office/powerpoint/2010/main">
    <mc:Choice Requires="p14">
      <p:transition spd="slow" p14:dur="2000" advTm="50500"/>
    </mc:Choice>
    <mc:Fallback xmlns="">
      <p:transition spd="slow" advTm="5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r>
              <a:rPr lang="en-CA" sz="1800" dirty="0"/>
              <a:t>[2]	https://en.wikipedia.org/wiki/Exception_handling</a:t>
            </a:r>
          </a:p>
          <a:p>
            <a:pPr marL="0" indent="0">
              <a:buNone/>
            </a:pPr>
            <a:r>
              <a:rPr lang="en-CA" sz="1800" dirty="0"/>
              <a:t>[3]	https://www.cplusplus.com/reference/stdexcept/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Acknowledgements</a:t>
            </a:r>
          </a:p>
        </p:txBody>
      </p:sp>
      <p:sp>
        <p:nvSpPr>
          <p:cNvPr id="3" name="Content Placeholder 2"/>
          <p:cNvSpPr>
            <a:spLocks noGrp="1"/>
          </p:cNvSpPr>
          <p:nvPr>
            <p:ph idx="1"/>
          </p:nvPr>
        </p:nvSpPr>
        <p:spPr/>
        <p:txBody>
          <a:bodyPr>
            <a:normAutofit/>
          </a:bodyPr>
          <a:lstStyle/>
          <a:p>
            <a:pPr marL="0" indent="0">
              <a:buNone/>
            </a:pPr>
            <a:r>
              <a:rPr lang="en-CA" sz="1800" dirty="0"/>
              <a:t>David Lau for noting the inconsistency with the return types on pp.41-2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880034"/>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Private member variables</a:t>
            </a:r>
          </a:p>
        </p:txBody>
      </p:sp>
      <p:sp>
        <p:nvSpPr>
          <p:cNvPr id="3" name="Content Placeholder 2"/>
          <p:cNvSpPr>
            <a:spLocks noGrp="1"/>
          </p:cNvSpPr>
          <p:nvPr>
            <p:ph idx="1"/>
          </p:nvPr>
        </p:nvSpPr>
        <p:spPr/>
        <p:txBody>
          <a:bodyPr/>
          <a:lstStyle/>
          <a:p>
            <a:r>
              <a:rPr lang="en-US" dirty="0"/>
              <a:t>In theory, you can have as many such labels as you wish:</a:t>
            </a:r>
          </a:p>
          <a:p>
            <a:pPr marL="857250" lvl="2" indent="0">
              <a:buNone/>
            </a:pPr>
            <a:r>
              <a:rPr lang="en-US" sz="1750" dirty="0">
                <a:latin typeface="Consolas" panose="020B0609020204030204" pitchFamily="49" charset="0"/>
              </a:rPr>
              <a:t>class Rational {</a:t>
            </a:r>
          </a:p>
          <a:p>
            <a:pPr marL="857250" lvl="2" indent="0">
              <a:buNone/>
            </a:pPr>
            <a:r>
              <a:rPr lang="en-US" sz="1750" dirty="0">
                <a:latin typeface="Consolas" panose="020B0609020204030204" pitchFamily="49" charset="0"/>
              </a:rPr>
              <a:t>        // Anything before any label is private...</a:t>
            </a:r>
          </a:p>
          <a:p>
            <a:pPr marL="857250" lvl="2" indent="0">
              <a:buNone/>
            </a:pPr>
            <a:r>
              <a:rPr lang="en-US" sz="1750" dirty="0">
                <a:latin typeface="Consolas" panose="020B0609020204030204" pitchFamily="49" charset="0"/>
              </a:rPr>
              <a:t>    public:</a:t>
            </a:r>
          </a:p>
          <a:p>
            <a:pPr marL="857250" lvl="2" indent="0">
              <a:buNone/>
            </a:pPr>
            <a:r>
              <a:rPr lang="en-US" sz="1750" dirty="0">
                <a:latin typeface="Consolas" panose="020B0609020204030204" pitchFamily="49" charset="0"/>
              </a:rPr>
              <a:t>        // Some public member functions</a:t>
            </a:r>
          </a:p>
          <a:p>
            <a:pPr marL="857250" lvl="2" indent="0">
              <a:buNone/>
            </a:pPr>
            <a:r>
              <a:rPr lang="en-US" sz="1750" dirty="0">
                <a:latin typeface="Consolas" panose="020B0609020204030204" pitchFamily="49" charset="0"/>
              </a:rPr>
              <a:t>    private:</a:t>
            </a:r>
          </a:p>
          <a:p>
            <a:pPr marL="857250" lvl="2" indent="0">
              <a:buNone/>
            </a:pPr>
            <a:r>
              <a:rPr lang="en-US" sz="1750" dirty="0">
                <a:latin typeface="Consolas" panose="020B0609020204030204" pitchFamily="49" charset="0"/>
              </a:rPr>
              <a:t>        // Some private member variables</a:t>
            </a:r>
          </a:p>
          <a:p>
            <a:pPr marL="857250" lvl="2" indent="0">
              <a:buNone/>
            </a:pPr>
            <a:r>
              <a:rPr lang="en-US" sz="1750" dirty="0">
                <a:latin typeface="Consolas" panose="020B0609020204030204" pitchFamily="49" charset="0"/>
              </a:rPr>
              <a:t>        // and member functions</a:t>
            </a:r>
          </a:p>
          <a:p>
            <a:pPr marL="857250" lvl="2" indent="0">
              <a:buNone/>
            </a:pPr>
            <a:r>
              <a:rPr lang="en-US" sz="1750" dirty="0">
                <a:latin typeface="Consolas" panose="020B0609020204030204" pitchFamily="49" charset="0"/>
              </a:rPr>
              <a:t>    public:</a:t>
            </a:r>
          </a:p>
          <a:p>
            <a:pPr marL="857250" lvl="2" indent="0">
              <a:buNone/>
            </a:pPr>
            <a:r>
              <a:rPr lang="en-US" sz="1750" dirty="0">
                <a:latin typeface="Consolas" panose="020B0609020204030204" pitchFamily="49" charset="0"/>
              </a:rPr>
              <a:t>        // More public stuff...</a:t>
            </a:r>
          </a:p>
          <a:p>
            <a:pPr marL="857250" lvl="2" indent="0">
              <a:buNone/>
            </a:pPr>
            <a:r>
              <a:rPr lang="en-US" sz="1750" dirty="0">
                <a:latin typeface="Consolas" panose="020B0609020204030204" pitchFamily="49" charset="0"/>
              </a:rPr>
              <a:t>    private:</a:t>
            </a:r>
          </a:p>
          <a:p>
            <a:pPr marL="857250" lvl="2" indent="0">
              <a:buNone/>
            </a:pPr>
            <a:r>
              <a:rPr lang="en-US" sz="1750" dirty="0">
                <a:latin typeface="Consolas" panose="020B0609020204030204" pitchFamily="49" charset="0"/>
              </a:rPr>
              <a:t>        // More private stuff...</a:t>
            </a:r>
          </a:p>
          <a:p>
            <a:pPr marL="857250" lvl="2" indent="0">
              <a:buNone/>
            </a:pPr>
            <a:r>
              <a:rPr lang="en-US" sz="1750" dirty="0">
                <a:latin typeface="Consolas" panose="020B0609020204030204" pitchFamily="49" charset="0"/>
              </a:rPr>
              <a:t>    private:</a:t>
            </a:r>
          </a:p>
          <a:p>
            <a:pPr marL="857250" lvl="2" indent="0">
              <a:buNone/>
            </a:pPr>
            <a:r>
              <a:rPr lang="en-US" sz="1750" dirty="0">
                <a:latin typeface="Consolas" panose="020B0609020204030204" pitchFamily="49" charset="0"/>
              </a:rPr>
              <a:t>        // Even more private stuff...  :-/</a:t>
            </a:r>
          </a:p>
          <a:p>
            <a:pPr marL="857250" lvl="2" indent="0">
              <a:buNone/>
            </a:pPr>
            <a:r>
              <a:rPr lang="en-US" sz="1750" dirty="0">
                <a:latin typeface="Consolas" panose="020B0609020204030204" pitchFamily="49" charset="0"/>
              </a:rPr>
              <a:t>};</a:t>
            </a:r>
          </a:p>
        </p:txBody>
      </p:sp>
      <p:pic>
        <p:nvPicPr>
          <p:cNvPr id="9" name="Audio 8">
            <a:hlinkClick r:id="" action="ppaction://media"/>
            <a:extLst>
              <a:ext uri="{FF2B5EF4-FFF2-40B4-BE49-F238E27FC236}">
                <a16:creationId xmlns:a16="http://schemas.microsoft.com/office/drawing/2014/main" id="{31ADBA45-1C6D-4ACC-A527-AD7C130940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5170647"/>
      </p:ext>
    </p:extLst>
  </p:cSld>
  <p:clrMapOvr>
    <a:masterClrMapping/>
  </p:clrMapOvr>
  <mc:AlternateContent xmlns:mc="http://schemas.openxmlformats.org/markup-compatibility/2006" xmlns:p14="http://schemas.microsoft.com/office/powerpoint/2010/main">
    <mc:Choice Requires="p14">
      <p:transition spd="slow" p14:dur="2000" advTm="28673"/>
    </mc:Choice>
    <mc:Fallback xmlns="">
      <p:transition spd="slow" advTm="2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Private member variables</a:t>
            </a:r>
          </a:p>
        </p:txBody>
      </p:sp>
      <p:sp>
        <p:nvSpPr>
          <p:cNvPr id="3" name="Content Placeholder 2"/>
          <p:cNvSpPr>
            <a:spLocks noGrp="1"/>
          </p:cNvSpPr>
          <p:nvPr>
            <p:ph idx="1"/>
          </p:nvPr>
        </p:nvSpPr>
        <p:spPr/>
        <p:txBody>
          <a:bodyPr/>
          <a:lstStyle/>
          <a:p>
            <a:r>
              <a:rPr lang="en-US" dirty="0"/>
              <a:t>Our approach:</a:t>
            </a:r>
          </a:p>
          <a:p>
            <a:pPr marL="857250" lvl="2" indent="0">
              <a:buNone/>
            </a:pPr>
            <a:r>
              <a:rPr lang="en-US" sz="1750" dirty="0">
                <a:latin typeface="Consolas" panose="020B0609020204030204" pitchFamily="49" charset="0"/>
              </a:rPr>
              <a:t>class Rational {</a:t>
            </a:r>
          </a:p>
          <a:p>
            <a:pPr marL="857250" lvl="2" indent="0">
              <a:buNone/>
            </a:pPr>
            <a:r>
              <a:rPr lang="en-US" sz="1750" dirty="0">
                <a:latin typeface="Consolas" panose="020B0609020204030204" pitchFamily="49" charset="0"/>
              </a:rPr>
              <a:t>    public:</a:t>
            </a:r>
          </a:p>
          <a:p>
            <a:pPr marL="857250" lvl="2" indent="0">
              <a:buNone/>
            </a:pPr>
            <a:r>
              <a:rPr lang="en-US" sz="1750" dirty="0">
                <a:latin typeface="Consolas" panose="020B0609020204030204" pitchFamily="49" charset="0"/>
              </a:rPr>
              <a:t>        // Anything the user can access</a:t>
            </a:r>
          </a:p>
          <a:p>
            <a:pPr marL="857250" lvl="2" indent="0">
              <a:buNone/>
            </a:pPr>
            <a:r>
              <a:rPr lang="en-US" sz="1750" dirty="0">
                <a:latin typeface="Consolas" panose="020B0609020204030204" pitchFamily="49" charset="0"/>
              </a:rPr>
              <a:t>        //  - This is information useful to everyone</a:t>
            </a:r>
          </a:p>
          <a:p>
            <a:pPr marL="857250" lvl="2" indent="0">
              <a:buNone/>
            </a:pPr>
            <a:r>
              <a:rPr lang="en-US" sz="1750" dirty="0">
                <a:latin typeface="Consolas" panose="020B0609020204030204" pitchFamily="49" charset="0"/>
              </a:rPr>
              <a:t>        //    so it will come first</a:t>
            </a:r>
          </a:p>
          <a:p>
            <a:pPr marL="857250" lvl="2" indent="0">
              <a:buNone/>
            </a:pPr>
            <a:endParaRPr lang="en-US" sz="1750" dirty="0">
              <a:latin typeface="Consolas" panose="020B0609020204030204" pitchFamily="49" charset="0"/>
            </a:endParaRPr>
          </a:p>
          <a:p>
            <a:pPr marL="857250" lvl="2" indent="0">
              <a:buNone/>
            </a:pPr>
            <a:r>
              <a:rPr lang="en-US" sz="1750" dirty="0">
                <a:latin typeface="Consolas" panose="020B0609020204030204" pitchFamily="49" charset="0"/>
              </a:rPr>
              <a:t>    private:</a:t>
            </a:r>
          </a:p>
          <a:p>
            <a:pPr marL="857250" lvl="2" indent="0">
              <a:buNone/>
            </a:pPr>
            <a:r>
              <a:rPr lang="en-US" sz="1750" dirty="0">
                <a:latin typeface="Consolas" panose="020B0609020204030204" pitchFamily="49" charset="0"/>
              </a:rPr>
              <a:t>        // Anything that is only accessible in</a:t>
            </a:r>
          </a:p>
          <a:p>
            <a:pPr marL="857250" lvl="2" indent="0">
              <a:buNone/>
            </a:pPr>
            <a:r>
              <a:rPr lang="en-US" sz="1750" dirty="0">
                <a:latin typeface="Consolas" panose="020B0609020204030204" pitchFamily="49" charset="0"/>
              </a:rPr>
              <a:t>        // constructors, member functions, destructors</a:t>
            </a:r>
          </a:p>
          <a:p>
            <a:pPr marL="857250" lvl="2" indent="0">
              <a:buNone/>
            </a:pPr>
            <a:r>
              <a:rPr lang="en-US" sz="1750" dirty="0">
                <a:latin typeface="Consolas" panose="020B0609020204030204" pitchFamily="49" charset="0"/>
              </a:rPr>
              <a:t>        // and friends appears here</a:t>
            </a:r>
          </a:p>
          <a:p>
            <a:pPr marL="857250" lvl="2" indent="0">
              <a:buNone/>
            </a:pPr>
            <a:r>
              <a:rPr lang="en-US" sz="1750" dirty="0">
                <a:latin typeface="Consolas" panose="020B0609020204030204" pitchFamily="49" charset="0"/>
              </a:rPr>
              <a:t>        //  - This is information useful only to authors</a:t>
            </a:r>
          </a:p>
          <a:p>
            <a:pPr marL="857250" lvl="2" indent="0">
              <a:buNone/>
            </a:pPr>
            <a:r>
              <a:rPr lang="en-US" sz="1750" dirty="0">
                <a:latin typeface="Consolas" panose="020B0609020204030204" pitchFamily="49" charset="0"/>
              </a:rPr>
              <a:t>        //    of this class</a:t>
            </a:r>
          </a:p>
          <a:p>
            <a:pPr marL="857250" lvl="2" indent="0">
              <a:buNone/>
            </a:pPr>
            <a:r>
              <a:rPr lang="en-US" sz="175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6016B947-DD76-42B5-B2F8-D54F7F8179F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96607920"/>
      </p:ext>
    </p:extLst>
  </p:cSld>
  <p:clrMapOvr>
    <a:masterClrMapping/>
  </p:clrMapOvr>
  <mc:AlternateContent xmlns:mc="http://schemas.openxmlformats.org/markup-compatibility/2006" xmlns:p14="http://schemas.microsoft.com/office/powerpoint/2010/main">
    <mc:Choice Requires="p14">
      <p:transition spd="slow" p14:dur="2000" advTm="62513"/>
    </mc:Choice>
    <mc:Fallback xmlns="">
      <p:transition spd="slow" advTm="62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Private member variables</a:t>
            </a:r>
          </a:p>
        </p:txBody>
      </p:sp>
      <p:sp>
        <p:nvSpPr>
          <p:cNvPr id="3" name="Content Placeholder 2"/>
          <p:cNvSpPr>
            <a:spLocks noGrp="1"/>
          </p:cNvSpPr>
          <p:nvPr>
            <p:ph idx="1"/>
          </p:nvPr>
        </p:nvSpPr>
        <p:spPr>
          <a:xfrm>
            <a:off x="457200" y="1600200"/>
            <a:ext cx="8686800" cy="4525963"/>
          </a:xfrm>
        </p:spPr>
        <p:txBody>
          <a:bodyPr/>
          <a:lstStyle/>
          <a:p>
            <a:r>
              <a:rPr lang="en-US" dirty="0"/>
              <a:t>Private member variables cannot even be initialized by the user</a:t>
            </a:r>
          </a:p>
          <a:p>
            <a:pPr lvl="1"/>
            <a:r>
              <a:rPr lang="en-US" dirty="0"/>
              <a:t>By default, all member variables are always initialized to their</a:t>
            </a:r>
            <a:br>
              <a:rPr lang="en-US" dirty="0"/>
            </a:br>
            <a:r>
              <a:rPr lang="en-US" dirty="0"/>
              <a:t>default values (</a:t>
            </a:r>
            <a:r>
              <a:rPr lang="en-US" dirty="0">
                <a:latin typeface="Consolas" panose="020B0609020204030204" pitchFamily="49" charset="0"/>
              </a:rPr>
              <a:t>0</a:t>
            </a:r>
            <a:r>
              <a:rPr lang="en-US" dirty="0"/>
              <a:t>, </a:t>
            </a:r>
            <a:r>
              <a:rPr lang="en-US" dirty="0">
                <a:latin typeface="Consolas" panose="020B0609020204030204" pitchFamily="49" charset="0"/>
              </a:rPr>
              <a:t>0.0</a:t>
            </a:r>
            <a:r>
              <a:rPr lang="en-US" dirty="0"/>
              <a:t>, </a:t>
            </a:r>
            <a:r>
              <a:rPr lang="en-US" dirty="0">
                <a:latin typeface="Consolas" panose="020B0609020204030204" pitchFamily="49" charset="0"/>
              </a:rPr>
              <a:t>'\0'</a:t>
            </a:r>
            <a:r>
              <a:rPr lang="en-US" dirty="0"/>
              <a:t>, </a:t>
            </a:r>
            <a:r>
              <a:rPr lang="en-US" dirty="0">
                <a:latin typeface="Consolas" panose="020B0609020204030204" pitchFamily="49" charset="0"/>
              </a:rPr>
              <a:t>false</a:t>
            </a:r>
            <a:r>
              <a:rPr lang="en-US" dirty="0"/>
              <a:t>)</a:t>
            </a:r>
          </a:p>
          <a:p>
            <a:pPr lvl="0"/>
            <a:endParaRPr lang="en-US" dirty="0">
              <a:solidFill>
                <a:prstClr val="black"/>
              </a:solidFill>
            </a:endParaRPr>
          </a:p>
          <a:p>
            <a:pPr lvl="0"/>
            <a:r>
              <a:rPr lang="en-US" dirty="0">
                <a:solidFill>
                  <a:prstClr val="black"/>
                </a:solidFill>
              </a:rPr>
              <a:t>For example,</a:t>
            </a:r>
          </a:p>
          <a:p>
            <a:pPr marL="0" lvl="0" indent="0">
              <a:buNone/>
            </a:pPr>
            <a:r>
              <a:rPr lang="en-US" dirty="0">
                <a:solidFill>
                  <a:prstClr val="black"/>
                </a:solidFill>
              </a:rPr>
              <a:t>	</a:t>
            </a:r>
            <a:r>
              <a:rPr lang="en-US" dirty="0">
                <a:solidFill>
                  <a:prstClr val="black"/>
                </a:solidFill>
                <a:latin typeface="Consolas" panose="020B0609020204030204" pitchFamily="49" charset="0"/>
              </a:rPr>
              <a:t>int main() {</a:t>
            </a:r>
          </a:p>
          <a:p>
            <a:pPr marL="0" lvl="0" indent="0">
              <a:buNone/>
            </a:pPr>
            <a:r>
              <a:rPr lang="en-US" dirty="0">
                <a:solidFill>
                  <a:prstClr val="black"/>
                </a:solidFill>
                <a:latin typeface="Consolas" panose="020B0609020204030204" pitchFamily="49" charset="0"/>
              </a:rPr>
              <a:t>	    Rational q{};</a:t>
            </a:r>
          </a:p>
          <a:p>
            <a:pPr marL="0" lvl="0" indent="0">
              <a:buNone/>
            </a:pPr>
            <a:r>
              <a:rPr lang="en-US" dirty="0">
                <a:solidFill>
                  <a:prstClr val="black"/>
                </a:solidFill>
                <a:latin typeface="Consolas" panose="020B0609020204030204" pitchFamily="49" charset="0"/>
              </a:rPr>
              <a:t>	    return 0;</a:t>
            </a:r>
          </a:p>
          <a:p>
            <a:pPr marL="0" lvl="0" indent="0">
              <a:buNone/>
            </a:pPr>
            <a:r>
              <a:rPr lang="en-US" dirty="0">
                <a:solidFill>
                  <a:prstClr val="black"/>
                </a:solidFill>
                <a:latin typeface="Consolas" panose="020B0609020204030204" pitchFamily="49" charset="0"/>
              </a:rPr>
              <a:t>	}</a:t>
            </a:r>
            <a:endParaRPr lang="en-US" dirty="0">
              <a:solidFill>
                <a:prstClr val="black"/>
              </a:solidFill>
            </a:endParaRPr>
          </a:p>
          <a:p>
            <a:pPr lvl="2"/>
            <a:endParaRPr lang="en-US" dirty="0"/>
          </a:p>
        </p:txBody>
      </p:sp>
      <p:pic>
        <p:nvPicPr>
          <p:cNvPr id="6" name="Audio 5">
            <a:hlinkClick r:id="" action="ppaction://media"/>
            <a:extLst>
              <a:ext uri="{FF2B5EF4-FFF2-40B4-BE49-F238E27FC236}">
                <a16:creationId xmlns:a16="http://schemas.microsoft.com/office/drawing/2014/main" id="{C4970B70-B505-421A-9373-6BF52F8E8A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0671094"/>
      </p:ext>
    </p:extLst>
  </p:cSld>
  <p:clrMapOvr>
    <a:masterClrMapping/>
  </p:clrMapOvr>
  <mc:AlternateContent xmlns:mc="http://schemas.openxmlformats.org/markup-compatibility/2006" xmlns:p14="http://schemas.microsoft.com/office/powerpoint/2010/main">
    <mc:Choice Requires="p14">
      <p:transition spd="slow" p14:dur="2000" advTm="54294"/>
    </mc:Choice>
    <mc:Fallback xmlns="">
      <p:transition spd="slow" advTm="5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Private member variables</a:t>
            </a:r>
          </a:p>
        </p:txBody>
      </p:sp>
      <p:sp>
        <p:nvSpPr>
          <p:cNvPr id="3" name="Content Placeholder 2"/>
          <p:cNvSpPr>
            <a:spLocks noGrp="1"/>
          </p:cNvSpPr>
          <p:nvPr>
            <p:ph idx="1"/>
          </p:nvPr>
        </p:nvSpPr>
        <p:spPr>
          <a:xfrm>
            <a:off x="457200" y="1600200"/>
            <a:ext cx="8686800" cy="4525963"/>
          </a:xfrm>
        </p:spPr>
        <p:txBody>
          <a:bodyPr/>
          <a:lstStyle/>
          <a:p>
            <a:r>
              <a:rPr lang="en-US" dirty="0"/>
              <a:t>Private member variables can also be instances of classes,</a:t>
            </a:r>
            <a:br>
              <a:rPr lang="en-US" dirty="0"/>
            </a:br>
            <a:r>
              <a:rPr lang="en-US" dirty="0"/>
              <a:t>in which case, their default value is whatever the default is</a:t>
            </a:r>
            <a:br>
              <a:rPr lang="en-US" dirty="0"/>
            </a:br>
            <a:r>
              <a:rPr lang="en-US" dirty="0"/>
              <a:t>for that class (if it has one):</a:t>
            </a:r>
          </a:p>
          <a:p>
            <a:pPr lvl="1"/>
            <a:r>
              <a:rPr lang="en-US" dirty="0"/>
              <a:t>The default for an instance of a </a:t>
            </a:r>
            <a:r>
              <a:rPr lang="en-US" dirty="0">
                <a:latin typeface="Consolas" panose="020B0609020204030204" pitchFamily="49" charset="0"/>
              </a:rPr>
              <a:t>std::string</a:t>
            </a:r>
            <a:r>
              <a:rPr lang="en-US" dirty="0"/>
              <a:t> class is the empty string </a:t>
            </a:r>
          </a:p>
          <a:p>
            <a:pPr lvl="2"/>
            <a:endParaRPr lang="en-US" dirty="0"/>
          </a:p>
          <a:p>
            <a:pPr lvl="0"/>
            <a:r>
              <a:rPr lang="en-US" dirty="0">
                <a:solidFill>
                  <a:prstClr val="black"/>
                </a:solidFill>
              </a:rPr>
              <a:t>For example,</a:t>
            </a:r>
          </a:p>
          <a:p>
            <a:pPr marL="800100" lvl="2" indent="0">
              <a:buNone/>
            </a:pPr>
            <a:r>
              <a:rPr lang="en-US" dirty="0">
                <a:solidFill>
                  <a:prstClr val="black"/>
                </a:solidFill>
                <a:latin typeface="Consolas" panose="020B0609020204030204" pitchFamily="49" charset="0"/>
              </a:rPr>
              <a:t>class Person {</a:t>
            </a:r>
          </a:p>
          <a:p>
            <a:pPr marL="800100" lvl="2" indent="0">
              <a:buNone/>
            </a:pPr>
            <a:r>
              <a:rPr lang="en-US" dirty="0">
                <a:solidFill>
                  <a:prstClr val="black"/>
                </a:solidFill>
                <a:latin typeface="Consolas" panose="020B0609020204030204" pitchFamily="49" charset="0"/>
              </a:rPr>
              <a:t>    public:</a:t>
            </a:r>
          </a:p>
          <a:p>
            <a:pPr marL="800100" lvl="2" indent="0">
              <a:buNone/>
            </a:pPr>
            <a:r>
              <a:rPr lang="en-US" dirty="0">
                <a:solidFill>
                  <a:prstClr val="black"/>
                </a:solidFill>
                <a:latin typeface="Consolas" panose="020B0609020204030204" pitchFamily="49" charset="0"/>
              </a:rPr>
              <a:t>    private:</a:t>
            </a:r>
          </a:p>
          <a:p>
            <a:pPr marL="800100" lvl="2" indent="0">
              <a:buNone/>
            </a:pPr>
            <a:r>
              <a:rPr lang="en-US" dirty="0">
                <a:solidFill>
                  <a:prstClr val="black"/>
                </a:solidFill>
                <a:latin typeface="Consolas" panose="020B0609020204030204" pitchFamily="49" charset="0"/>
              </a:rPr>
              <a:t>        std::string </a:t>
            </a:r>
            <a:r>
              <a:rPr lang="en-US" dirty="0" err="1">
                <a:solidFill>
                  <a:prstClr val="black"/>
                </a:solidFill>
                <a:latin typeface="Consolas" panose="020B0609020204030204" pitchFamily="49" charset="0"/>
              </a:rPr>
              <a:t>preferred_name</a:t>
            </a:r>
            <a:r>
              <a:rPr lang="en-US" dirty="0">
                <a:solidFill>
                  <a:prstClr val="black"/>
                </a:solidFill>
                <a:latin typeface="Consolas" panose="020B0609020204030204" pitchFamily="49" charset="0"/>
              </a:rPr>
              <a:t>_;</a:t>
            </a:r>
          </a:p>
          <a:p>
            <a:pPr marL="800100" lvl="2" indent="0">
              <a:buNone/>
            </a:pPr>
            <a:r>
              <a:rPr lang="en-US" dirty="0">
                <a:solidFill>
                  <a:prstClr val="black"/>
                </a:solidFill>
                <a:latin typeface="Consolas" panose="020B0609020204030204" pitchFamily="49" charset="0"/>
              </a:rPr>
              <a:t>        std::string surname_;</a:t>
            </a:r>
          </a:p>
          <a:p>
            <a:pPr marL="800100" lvl="2" indent="0">
              <a:buNone/>
            </a:pPr>
            <a:r>
              <a:rPr lang="en-US" dirty="0">
                <a:solidFill>
                  <a:prstClr val="black"/>
                </a:solidFill>
                <a:latin typeface="Consolas" panose="020B0609020204030204" pitchFamily="49" charset="0"/>
              </a:rPr>
              <a:t>        int </a:t>
            </a:r>
            <a:r>
              <a:rPr lang="en-US" dirty="0" err="1">
                <a:solidFill>
                  <a:prstClr val="black"/>
                </a:solidFill>
                <a:latin typeface="Consolas" panose="020B0609020204030204" pitchFamily="49" charset="0"/>
              </a:rPr>
              <a:t>birth_year</a:t>
            </a:r>
            <a:r>
              <a:rPr lang="en-US" dirty="0">
                <a:solidFill>
                  <a:prstClr val="black"/>
                </a:solidFill>
                <a:latin typeface="Consolas" panose="020B0609020204030204" pitchFamily="49" charset="0"/>
              </a:rPr>
              <a:t>_;</a:t>
            </a:r>
          </a:p>
          <a:p>
            <a:pPr marL="800100" lvl="2" indent="0">
              <a:buNone/>
            </a:pPr>
            <a:r>
              <a:rPr lang="en-US" dirty="0">
                <a:solidFill>
                  <a:prstClr val="black"/>
                </a:solidFill>
                <a:latin typeface="Consolas" panose="020B0609020204030204" pitchFamily="49" charset="0"/>
              </a:rPr>
              <a:t>        int </a:t>
            </a:r>
            <a:r>
              <a:rPr lang="en-US" dirty="0" err="1">
                <a:solidFill>
                  <a:prstClr val="black"/>
                </a:solidFill>
                <a:latin typeface="Consolas" panose="020B0609020204030204" pitchFamily="49" charset="0"/>
              </a:rPr>
              <a:t>birth_month</a:t>
            </a:r>
            <a:r>
              <a:rPr lang="en-US" dirty="0">
                <a:solidFill>
                  <a:prstClr val="black"/>
                </a:solidFill>
                <a:latin typeface="Consolas" panose="020B0609020204030204" pitchFamily="49" charset="0"/>
              </a:rPr>
              <a:t>_;</a:t>
            </a:r>
          </a:p>
          <a:p>
            <a:pPr marL="800100" lvl="2" indent="0">
              <a:buNone/>
            </a:pPr>
            <a:r>
              <a:rPr lang="en-US" dirty="0">
                <a:solidFill>
                  <a:prstClr val="black"/>
                </a:solidFill>
                <a:latin typeface="Consolas" panose="020B0609020204030204" pitchFamily="49" charset="0"/>
              </a:rPr>
              <a:t>        int </a:t>
            </a:r>
            <a:r>
              <a:rPr lang="en-US" dirty="0" err="1">
                <a:solidFill>
                  <a:prstClr val="black"/>
                </a:solidFill>
                <a:latin typeface="Consolas" panose="020B0609020204030204" pitchFamily="49" charset="0"/>
              </a:rPr>
              <a:t>birth_day</a:t>
            </a:r>
            <a:r>
              <a:rPr lang="en-US" dirty="0">
                <a:solidFill>
                  <a:prstClr val="black"/>
                </a:solidFill>
                <a:latin typeface="Consolas" panose="020B0609020204030204" pitchFamily="49" charset="0"/>
              </a:rPr>
              <a:t>_;</a:t>
            </a:r>
          </a:p>
          <a:p>
            <a:pPr marL="800100" lvl="2" indent="0">
              <a:buNone/>
            </a:pPr>
            <a:r>
              <a:rPr lang="en-US" dirty="0">
                <a:solidFill>
                  <a:prstClr val="black"/>
                </a:solidFill>
                <a:latin typeface="Consolas" panose="020B0609020204030204" pitchFamily="49" charset="0"/>
              </a:rPr>
              <a:t>};</a:t>
            </a:r>
            <a:endParaRPr lang="en-US" dirty="0">
              <a:solidFill>
                <a:prstClr val="black"/>
              </a:solidFill>
            </a:endParaRPr>
          </a:p>
          <a:p>
            <a:pPr lvl="2"/>
            <a:endParaRPr lang="en-US" dirty="0"/>
          </a:p>
        </p:txBody>
      </p:sp>
      <p:pic>
        <p:nvPicPr>
          <p:cNvPr id="7" name="Audio 6">
            <a:hlinkClick r:id="" action="ppaction://media"/>
            <a:extLst>
              <a:ext uri="{FF2B5EF4-FFF2-40B4-BE49-F238E27FC236}">
                <a16:creationId xmlns:a16="http://schemas.microsoft.com/office/drawing/2014/main" id="{519BAFB9-E5A0-47F3-9441-051A7D879B2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23919641"/>
      </p:ext>
    </p:extLst>
  </p:cSld>
  <p:clrMapOvr>
    <a:masterClrMapping/>
  </p:clrMapOvr>
  <mc:AlternateContent xmlns:mc="http://schemas.openxmlformats.org/markup-compatibility/2006" xmlns:p14="http://schemas.microsoft.com/office/powerpoint/2010/main">
    <mc:Choice Requires="p14">
      <p:transition spd="slow" p14:dur="2000" advTm="43011"/>
    </mc:Choice>
    <mc:Fallback xmlns="">
      <p:transition spd="slow" advTm="4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4.7|4.2|18.7|3.6|4.7|8.3|9.2|7.1"/>
</p:tagLst>
</file>

<file path=ppt/tags/tag10.xml><?xml version="1.0" encoding="utf-8"?>
<p:tagLst xmlns:a="http://schemas.openxmlformats.org/drawingml/2006/main" xmlns:r="http://schemas.openxmlformats.org/officeDocument/2006/relationships" xmlns:p="http://schemas.openxmlformats.org/presentationml/2006/main">
  <p:tag name="TIMING" val="|8.3|17.1|5.6"/>
</p:tagLst>
</file>

<file path=ppt/tags/tag11.xml><?xml version="1.0" encoding="utf-8"?>
<p:tagLst xmlns:a="http://schemas.openxmlformats.org/drawingml/2006/main" xmlns:r="http://schemas.openxmlformats.org/officeDocument/2006/relationships" xmlns:p="http://schemas.openxmlformats.org/presentationml/2006/main">
  <p:tag name="TIMING" val="|21"/>
</p:tagLst>
</file>

<file path=ppt/tags/tag12.xml><?xml version="1.0" encoding="utf-8"?>
<p:tagLst xmlns:a="http://schemas.openxmlformats.org/drawingml/2006/main" xmlns:r="http://schemas.openxmlformats.org/officeDocument/2006/relationships" xmlns:p="http://schemas.openxmlformats.org/presentationml/2006/main">
  <p:tag name="TIMING" val="|17.2|22.4|33.2|4.7"/>
</p:tagLst>
</file>

<file path=ppt/tags/tag13.xml><?xml version="1.0" encoding="utf-8"?>
<p:tagLst xmlns:a="http://schemas.openxmlformats.org/drawingml/2006/main" xmlns:r="http://schemas.openxmlformats.org/officeDocument/2006/relationships" xmlns:p="http://schemas.openxmlformats.org/presentationml/2006/main">
  <p:tag name="TIMING" val="|7.1|8.6"/>
</p:tagLst>
</file>

<file path=ppt/tags/tag14.xml><?xml version="1.0" encoding="utf-8"?>
<p:tagLst xmlns:a="http://schemas.openxmlformats.org/drawingml/2006/main" xmlns:r="http://schemas.openxmlformats.org/officeDocument/2006/relationships" xmlns:p="http://schemas.openxmlformats.org/presentationml/2006/main">
  <p:tag name="TIMING" val="|21.7"/>
</p:tagLst>
</file>

<file path=ppt/tags/tag15.xml><?xml version="1.0" encoding="utf-8"?>
<p:tagLst xmlns:a="http://schemas.openxmlformats.org/drawingml/2006/main" xmlns:r="http://schemas.openxmlformats.org/officeDocument/2006/relationships" xmlns:p="http://schemas.openxmlformats.org/presentationml/2006/main">
  <p:tag name="TIMING" val="|4.7|5.6|8.5"/>
</p:tagLst>
</file>

<file path=ppt/tags/tag16.xml><?xml version="1.0" encoding="utf-8"?>
<p:tagLst xmlns:a="http://schemas.openxmlformats.org/drawingml/2006/main" xmlns:r="http://schemas.openxmlformats.org/officeDocument/2006/relationships" xmlns:p="http://schemas.openxmlformats.org/presentationml/2006/main">
  <p:tag name="TIMING" val="|37.1|5.4|8|16.6"/>
</p:tagLst>
</file>

<file path=ppt/tags/tag17.xml><?xml version="1.0" encoding="utf-8"?>
<p:tagLst xmlns:a="http://schemas.openxmlformats.org/drawingml/2006/main" xmlns:r="http://schemas.openxmlformats.org/officeDocument/2006/relationships" xmlns:p="http://schemas.openxmlformats.org/presentationml/2006/main">
  <p:tag name="TIMING" val="|34|18.8"/>
</p:tagLst>
</file>

<file path=ppt/tags/tag18.xml><?xml version="1.0" encoding="utf-8"?>
<p:tagLst xmlns:a="http://schemas.openxmlformats.org/drawingml/2006/main" xmlns:r="http://schemas.openxmlformats.org/officeDocument/2006/relationships" xmlns:p="http://schemas.openxmlformats.org/presentationml/2006/main">
  <p:tag name="TIMING" val="|45.2|7.3"/>
</p:tagLst>
</file>

<file path=ppt/tags/tag19.xml><?xml version="1.0" encoding="utf-8"?>
<p:tagLst xmlns:a="http://schemas.openxmlformats.org/drawingml/2006/main" xmlns:r="http://schemas.openxmlformats.org/officeDocument/2006/relationships" xmlns:p="http://schemas.openxmlformats.org/presentationml/2006/main">
  <p:tag name="TIMING" val="|11.6|4|8"/>
</p:tagLst>
</file>

<file path=ppt/tags/tag2.xml><?xml version="1.0" encoding="utf-8"?>
<p:tagLst xmlns:a="http://schemas.openxmlformats.org/drawingml/2006/main" xmlns:r="http://schemas.openxmlformats.org/officeDocument/2006/relationships" xmlns:p="http://schemas.openxmlformats.org/presentationml/2006/main">
  <p:tag name="TIMING" val="|2.6|14.7|17.5|11.4|12.7"/>
</p:tagLst>
</file>

<file path=ppt/tags/tag20.xml><?xml version="1.0" encoding="utf-8"?>
<p:tagLst xmlns:a="http://schemas.openxmlformats.org/drawingml/2006/main" xmlns:r="http://schemas.openxmlformats.org/officeDocument/2006/relationships" xmlns:p="http://schemas.openxmlformats.org/presentationml/2006/main">
  <p:tag name="TIMING" val="|5.4|16.5|34"/>
</p:tagLst>
</file>

<file path=ppt/tags/tag21.xml><?xml version="1.0" encoding="utf-8"?>
<p:tagLst xmlns:a="http://schemas.openxmlformats.org/drawingml/2006/main" xmlns:r="http://schemas.openxmlformats.org/officeDocument/2006/relationships" xmlns:p="http://schemas.openxmlformats.org/presentationml/2006/main">
  <p:tag name="TIMING" val="|6.3|24.6"/>
</p:tagLst>
</file>

<file path=ppt/tags/tag22.xml><?xml version="1.0" encoding="utf-8"?>
<p:tagLst xmlns:a="http://schemas.openxmlformats.org/drawingml/2006/main" xmlns:r="http://schemas.openxmlformats.org/officeDocument/2006/relationships" xmlns:p="http://schemas.openxmlformats.org/presentationml/2006/main">
  <p:tag name="TIMING" val="|7.1|8.6"/>
</p:tagLst>
</file>

<file path=ppt/tags/tag23.xml><?xml version="1.0" encoding="utf-8"?>
<p:tagLst xmlns:a="http://schemas.openxmlformats.org/drawingml/2006/main" xmlns:r="http://schemas.openxmlformats.org/officeDocument/2006/relationships" xmlns:p="http://schemas.openxmlformats.org/presentationml/2006/main">
  <p:tag name="TIMING" val="|7|10.2|10.8"/>
</p:tagLst>
</file>

<file path=ppt/tags/tag24.xml><?xml version="1.0" encoding="utf-8"?>
<p:tagLst xmlns:a="http://schemas.openxmlformats.org/drawingml/2006/main" xmlns:r="http://schemas.openxmlformats.org/officeDocument/2006/relationships" xmlns:p="http://schemas.openxmlformats.org/presentationml/2006/main">
  <p:tag name="TIMING" val="|25.5|31.4|16.6|10.6"/>
</p:tagLst>
</file>

<file path=ppt/tags/tag25.xml><?xml version="1.0" encoding="utf-8"?>
<p:tagLst xmlns:a="http://schemas.openxmlformats.org/drawingml/2006/main" xmlns:r="http://schemas.openxmlformats.org/officeDocument/2006/relationships" xmlns:p="http://schemas.openxmlformats.org/presentationml/2006/main">
  <p:tag name="TIMING" val="|20.9"/>
</p:tagLst>
</file>

<file path=ppt/tags/tag26.xml><?xml version="1.0" encoding="utf-8"?>
<p:tagLst xmlns:a="http://schemas.openxmlformats.org/drawingml/2006/main" xmlns:r="http://schemas.openxmlformats.org/officeDocument/2006/relationships" xmlns:p="http://schemas.openxmlformats.org/presentationml/2006/main">
  <p:tag name="TIMING" val="|47.3"/>
</p:tagLst>
</file>

<file path=ppt/tags/tag27.xml><?xml version="1.0" encoding="utf-8"?>
<p:tagLst xmlns:a="http://schemas.openxmlformats.org/drawingml/2006/main" xmlns:r="http://schemas.openxmlformats.org/officeDocument/2006/relationships" xmlns:p="http://schemas.openxmlformats.org/presentationml/2006/main">
  <p:tag name="TIMING" val="|47.3"/>
</p:tagLst>
</file>

<file path=ppt/tags/tag28.xml><?xml version="1.0" encoding="utf-8"?>
<p:tagLst xmlns:a="http://schemas.openxmlformats.org/drawingml/2006/main" xmlns:r="http://schemas.openxmlformats.org/officeDocument/2006/relationships" xmlns:p="http://schemas.openxmlformats.org/presentationml/2006/main">
  <p:tag name="TIMING" val="|7.1|8.6"/>
</p:tagLst>
</file>

<file path=ppt/tags/tag29.xml><?xml version="1.0" encoding="utf-8"?>
<p:tagLst xmlns:a="http://schemas.openxmlformats.org/drawingml/2006/main" xmlns:r="http://schemas.openxmlformats.org/officeDocument/2006/relationships" xmlns:p="http://schemas.openxmlformats.org/presentationml/2006/main">
  <p:tag name="TIMING" val="|7.1|8.6"/>
</p:tagLst>
</file>

<file path=ppt/tags/tag3.xml><?xml version="1.0" encoding="utf-8"?>
<p:tagLst xmlns:a="http://schemas.openxmlformats.org/drawingml/2006/main" xmlns:r="http://schemas.openxmlformats.org/officeDocument/2006/relationships" xmlns:p="http://schemas.openxmlformats.org/presentationml/2006/main">
  <p:tag name="TIMING" val="|7.1|6.7|4.7|6.6|13.3"/>
</p:tagLst>
</file>

<file path=ppt/tags/tag30.xml><?xml version="1.0" encoding="utf-8"?>
<p:tagLst xmlns:a="http://schemas.openxmlformats.org/drawingml/2006/main" xmlns:r="http://schemas.openxmlformats.org/officeDocument/2006/relationships" xmlns:p="http://schemas.openxmlformats.org/presentationml/2006/main">
  <p:tag name="TIMING" val="|7.2|6.7|8.4|5"/>
</p:tagLst>
</file>

<file path=ppt/tags/tag31.xml><?xml version="1.0" encoding="utf-8"?>
<p:tagLst xmlns:a="http://schemas.openxmlformats.org/drawingml/2006/main" xmlns:r="http://schemas.openxmlformats.org/officeDocument/2006/relationships" xmlns:p="http://schemas.openxmlformats.org/presentationml/2006/main">
  <p:tag name="TIMING" val="|7.3|36.5|35"/>
</p:tagLst>
</file>

<file path=ppt/tags/tag32.xml><?xml version="1.0" encoding="utf-8"?>
<p:tagLst xmlns:a="http://schemas.openxmlformats.org/drawingml/2006/main" xmlns:r="http://schemas.openxmlformats.org/officeDocument/2006/relationships" xmlns:p="http://schemas.openxmlformats.org/presentationml/2006/main">
  <p:tag name="TIMING" val="|16.2|65.1|92.6"/>
</p:tagLst>
</file>

<file path=ppt/tags/tag33.xml><?xml version="1.0" encoding="utf-8"?>
<p:tagLst xmlns:a="http://schemas.openxmlformats.org/drawingml/2006/main" xmlns:r="http://schemas.openxmlformats.org/officeDocument/2006/relationships" xmlns:p="http://schemas.openxmlformats.org/presentationml/2006/main">
  <p:tag name="TIMING" val="|96.8"/>
</p:tagLst>
</file>

<file path=ppt/tags/tag34.xml><?xml version="1.0" encoding="utf-8"?>
<p:tagLst xmlns:a="http://schemas.openxmlformats.org/drawingml/2006/main" xmlns:r="http://schemas.openxmlformats.org/officeDocument/2006/relationships" xmlns:p="http://schemas.openxmlformats.org/presentationml/2006/main">
  <p:tag name="TIMING" val="|34.8"/>
</p:tagLst>
</file>

<file path=ppt/tags/tag35.xml><?xml version="1.0" encoding="utf-8"?>
<p:tagLst xmlns:a="http://schemas.openxmlformats.org/drawingml/2006/main" xmlns:r="http://schemas.openxmlformats.org/officeDocument/2006/relationships" xmlns:p="http://schemas.openxmlformats.org/presentationml/2006/main">
  <p:tag name="TIMING" val="|67.9"/>
</p:tagLst>
</file>

<file path=ppt/tags/tag36.xml><?xml version="1.0" encoding="utf-8"?>
<p:tagLst xmlns:a="http://schemas.openxmlformats.org/drawingml/2006/main" xmlns:r="http://schemas.openxmlformats.org/officeDocument/2006/relationships" xmlns:p="http://schemas.openxmlformats.org/presentationml/2006/main">
  <p:tag name="TIMING" val="|6.9|38"/>
</p:tagLst>
</file>

<file path=ppt/tags/tag37.xml><?xml version="1.0" encoding="utf-8"?>
<p:tagLst xmlns:a="http://schemas.openxmlformats.org/drawingml/2006/main" xmlns:r="http://schemas.openxmlformats.org/officeDocument/2006/relationships" xmlns:p="http://schemas.openxmlformats.org/presentationml/2006/main">
  <p:tag name="TIMING" val="|96.8"/>
</p:tagLst>
</file>

<file path=ppt/tags/tag38.xml><?xml version="1.0" encoding="utf-8"?>
<p:tagLst xmlns:a="http://schemas.openxmlformats.org/drawingml/2006/main" xmlns:r="http://schemas.openxmlformats.org/officeDocument/2006/relationships" xmlns:p="http://schemas.openxmlformats.org/presentationml/2006/main">
  <p:tag name="TIMING" val="|75.6|60.4"/>
</p:tagLst>
</file>

<file path=ppt/tags/tag39.xml><?xml version="1.0" encoding="utf-8"?>
<p:tagLst xmlns:a="http://schemas.openxmlformats.org/drawingml/2006/main" xmlns:r="http://schemas.openxmlformats.org/officeDocument/2006/relationships" xmlns:p="http://schemas.openxmlformats.org/presentationml/2006/main">
  <p:tag name="TIMING" val="|38.7|25.7"/>
</p:tagLst>
</file>

<file path=ppt/tags/tag4.xml><?xml version="1.0" encoding="utf-8"?>
<p:tagLst xmlns:a="http://schemas.openxmlformats.org/drawingml/2006/main" xmlns:r="http://schemas.openxmlformats.org/officeDocument/2006/relationships" xmlns:p="http://schemas.openxmlformats.org/presentationml/2006/main">
  <p:tag name="TIMING" val="|10.8|5.3|2.8|1.9|3.3|2.8|3.6|3.7"/>
</p:tagLst>
</file>

<file path=ppt/tags/tag40.xml><?xml version="1.0" encoding="utf-8"?>
<p:tagLst xmlns:a="http://schemas.openxmlformats.org/drawingml/2006/main" xmlns:r="http://schemas.openxmlformats.org/officeDocument/2006/relationships" xmlns:p="http://schemas.openxmlformats.org/presentationml/2006/main">
  <p:tag name="TIMING" val="|34.4|26"/>
</p:tagLst>
</file>

<file path=ppt/tags/tag41.xml><?xml version="1.0" encoding="utf-8"?>
<p:tagLst xmlns:a="http://schemas.openxmlformats.org/drawingml/2006/main" xmlns:r="http://schemas.openxmlformats.org/officeDocument/2006/relationships" xmlns:p="http://schemas.openxmlformats.org/presentationml/2006/main">
  <p:tag name="TIMING" val="|20.7|25|15.7"/>
</p:tagLst>
</file>

<file path=ppt/tags/tag42.xml><?xml version="1.0" encoding="utf-8"?>
<p:tagLst xmlns:a="http://schemas.openxmlformats.org/drawingml/2006/main" xmlns:r="http://schemas.openxmlformats.org/officeDocument/2006/relationships" xmlns:p="http://schemas.openxmlformats.org/presentationml/2006/main">
  <p:tag name="TIMING" val="|67.9"/>
</p:tagLst>
</file>

<file path=ppt/tags/tag43.xml><?xml version="1.0" encoding="utf-8"?>
<p:tagLst xmlns:a="http://schemas.openxmlformats.org/drawingml/2006/main" xmlns:r="http://schemas.openxmlformats.org/officeDocument/2006/relationships" xmlns:p="http://schemas.openxmlformats.org/presentationml/2006/main">
  <p:tag name="TIMING" val="|10.4|10.3|9.4"/>
</p:tagLst>
</file>

<file path=ppt/tags/tag44.xml><?xml version="1.0" encoding="utf-8"?>
<p:tagLst xmlns:a="http://schemas.openxmlformats.org/drawingml/2006/main" xmlns:r="http://schemas.openxmlformats.org/officeDocument/2006/relationships" xmlns:p="http://schemas.openxmlformats.org/presentationml/2006/main">
  <p:tag name="TIMING" val="|20.7|25|15.7"/>
</p:tagLst>
</file>

<file path=ppt/tags/tag45.xml><?xml version="1.0" encoding="utf-8"?>
<p:tagLst xmlns:a="http://schemas.openxmlformats.org/drawingml/2006/main" xmlns:r="http://schemas.openxmlformats.org/officeDocument/2006/relationships" xmlns:p="http://schemas.openxmlformats.org/presentationml/2006/main">
  <p:tag name="TIMING" val="|15.4|9.4"/>
</p:tagLst>
</file>

<file path=ppt/tags/tag5.xml><?xml version="1.0" encoding="utf-8"?>
<p:tagLst xmlns:a="http://schemas.openxmlformats.org/drawingml/2006/main" xmlns:r="http://schemas.openxmlformats.org/officeDocument/2006/relationships" xmlns:p="http://schemas.openxmlformats.org/presentationml/2006/main">
  <p:tag name="TIMING" val="|10.8|5.3|2.8|1.9|3.3|2.8|3.6|3.7"/>
</p:tagLst>
</file>

<file path=ppt/tags/tag6.xml><?xml version="1.0" encoding="utf-8"?>
<p:tagLst xmlns:a="http://schemas.openxmlformats.org/drawingml/2006/main" xmlns:r="http://schemas.openxmlformats.org/officeDocument/2006/relationships" xmlns:p="http://schemas.openxmlformats.org/presentationml/2006/main">
  <p:tag name="TIMING" val="|6.3|17"/>
</p:tagLst>
</file>

<file path=ppt/tags/tag7.xml><?xml version="1.0" encoding="utf-8"?>
<p:tagLst xmlns:a="http://schemas.openxmlformats.org/drawingml/2006/main" xmlns:r="http://schemas.openxmlformats.org/officeDocument/2006/relationships" xmlns:p="http://schemas.openxmlformats.org/presentationml/2006/main">
  <p:tag name="TIMING" val="|13.8|6.8"/>
</p:tagLst>
</file>

<file path=ppt/tags/tag8.xml><?xml version="1.0" encoding="utf-8"?>
<p:tagLst xmlns:a="http://schemas.openxmlformats.org/drawingml/2006/main" xmlns:r="http://schemas.openxmlformats.org/officeDocument/2006/relationships" xmlns:p="http://schemas.openxmlformats.org/presentationml/2006/main">
  <p:tag name="TIMING" val="|5|13.1"/>
</p:tagLst>
</file>

<file path=ppt/tags/tag9.xml><?xml version="1.0" encoding="utf-8"?>
<p:tagLst xmlns:a="http://schemas.openxmlformats.org/drawingml/2006/main" xmlns:r="http://schemas.openxmlformats.org/officeDocument/2006/relationships" xmlns:p="http://schemas.openxmlformats.org/presentationml/2006/main">
  <p:tag name="TIMING" val="|8|3.7|8.2|31.1|24.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91421</TotalTime>
  <Words>4712</Words>
  <Application>Microsoft Office PowerPoint</Application>
  <PresentationFormat>On-screen Show (4:3)</PresentationFormat>
  <Paragraphs>698</Paragraphs>
  <Slides>53</Slides>
  <Notes>0</Notes>
  <HiddenSlides>0</HiddenSlides>
  <MMClips>53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Consolas</vt:lpstr>
      <vt:lpstr>Constantia</vt:lpstr>
      <vt:lpstr>Georgia</vt:lpstr>
      <vt:lpstr>Lucida Console</vt:lpstr>
      <vt:lpstr>Times New Roman</vt:lpstr>
      <vt:lpstr>Custom Design</vt:lpstr>
      <vt:lpstr>Classes, encapsulation and constructors</vt:lpstr>
      <vt:lpstr>Outline</vt:lpstr>
      <vt:lpstr>Review of encapsulation</vt:lpstr>
      <vt:lpstr>Using member functions</vt:lpstr>
      <vt:lpstr>Private member variables</vt:lpstr>
      <vt:lpstr>Private member variables</vt:lpstr>
      <vt:lpstr>Private member variables</vt:lpstr>
      <vt:lpstr>Private member variables</vt:lpstr>
      <vt:lpstr>Private member variables</vt:lpstr>
      <vt:lpstr>Constructors</vt:lpstr>
      <vt:lpstr>Constructors</vt:lpstr>
      <vt:lpstr>Constructors</vt:lpstr>
      <vt:lpstr>Constructors</vt:lpstr>
      <vt:lpstr>Constructors</vt:lpstr>
      <vt:lpstr>Constructors</vt:lpstr>
      <vt:lpstr>Member functions</vt:lpstr>
      <vt:lpstr>Member functions</vt:lpstr>
      <vt:lpstr>Member functions</vt:lpstr>
      <vt:lpstr>Member functions</vt:lpstr>
      <vt:lpstr>Member functions</vt:lpstr>
      <vt:lpstr>Constructors</vt:lpstr>
      <vt:lpstr>Constructors</vt:lpstr>
      <vt:lpstr>Constructors</vt:lpstr>
      <vt:lpstr>Constructors</vt:lpstr>
      <vt:lpstr>Private member functions</vt:lpstr>
      <vt:lpstr>Private member functions</vt:lpstr>
      <vt:lpstr>Constructors</vt:lpstr>
      <vt:lpstr>Constructors</vt:lpstr>
      <vt:lpstr>Constructors</vt:lpstr>
      <vt:lpstr>Member functions</vt:lpstr>
      <vt:lpstr>Member functions</vt:lpstr>
      <vt:lpstr>Member functions</vt:lpstr>
      <vt:lpstr>Member functions</vt:lpstr>
      <vt:lpstr>Operator overloading</vt:lpstr>
      <vt:lpstr>Operator overloading</vt:lpstr>
      <vt:lpstr>Private member functions</vt:lpstr>
      <vt:lpstr>Operator overloading</vt:lpstr>
      <vt:lpstr>Our class definition</vt:lpstr>
      <vt:lpstr>Operator overloading</vt:lpstr>
      <vt:lpstr>Operator overloading</vt:lpstr>
      <vt:lpstr>Comparisons</vt:lpstr>
      <vt:lpstr>Comparisons</vt:lpstr>
      <vt:lpstr>Assignment</vt:lpstr>
      <vt:lpstr>Initializing a new rational with another</vt:lpstr>
      <vt:lpstr>Destructor?</vt:lpstr>
      <vt:lpstr>A gcd function?</vt:lpstr>
      <vt:lpstr>A gcd function?</vt:lpstr>
      <vt:lpstr>A gcd function?</vt:lpstr>
      <vt:lpstr>Summary</vt:lpstr>
      <vt:lpstr>References</vt:lpstr>
      <vt:lpstr>Acknowledgements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1518</cp:revision>
  <dcterms:created xsi:type="dcterms:W3CDTF">2009-09-11T23:00:44Z</dcterms:created>
  <dcterms:modified xsi:type="dcterms:W3CDTF">2020-11-27T22:31:10Z</dcterms:modified>
</cp:coreProperties>
</file>